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96" r:id="rId1"/>
  </p:sldMasterIdLst>
  <p:sldIdLst>
    <p:sldId id="257" r:id="rId2"/>
    <p:sldId id="258" r:id="rId3"/>
    <p:sldId id="259" r:id="rId4"/>
    <p:sldId id="260" r:id="rId5"/>
    <p:sldId id="261" r:id="rId6"/>
    <p:sldId id="262" r:id="rId7"/>
    <p:sldId id="263" r:id="rId8"/>
    <p:sldId id="264" r:id="rId9"/>
    <p:sldId id="265" r:id="rId10"/>
    <p:sldId id="266" r:id="rId11"/>
    <p:sldId id="267" r:id="rId12"/>
    <p:sldId id="271" r:id="rId13"/>
    <p:sldId id="272" r:id="rId14"/>
    <p:sldId id="273" r:id="rId15"/>
    <p:sldId id="274" r:id="rId16"/>
    <p:sldId id="275" r:id="rId17"/>
    <p:sldId id="276" r:id="rId18"/>
    <p:sldId id="277" r:id="rId19"/>
    <p:sldId id="278" r:id="rId20"/>
    <p:sldId id="279" r:id="rId21"/>
    <p:sldId id="281" r:id="rId22"/>
    <p:sldId id="270" r:id="rId23"/>
    <p:sldId id="282" r:id="rId24"/>
  </p:sldIdLst>
  <p:sldSz cx="9144000" cy="6858000" type="screen4x3"/>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587" autoAdjust="0"/>
    <p:restoredTop sz="94660"/>
  </p:normalViewPr>
  <p:slideViewPr>
    <p:cSldViewPr>
      <p:cViewPr>
        <p:scale>
          <a:sx n="100" d="100"/>
          <a:sy n="100" d="100"/>
        </p:scale>
        <p:origin x="1670" y="-8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a-I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a-IR"/>
          </a:p>
        </p:txBody>
      </p:sp>
      <p:sp>
        <p:nvSpPr>
          <p:cNvPr id="4" name="Date Placeholder 3"/>
          <p:cNvSpPr>
            <a:spLocks noGrp="1"/>
          </p:cNvSpPr>
          <p:nvPr>
            <p:ph type="dt" sz="half" idx="10"/>
          </p:nvPr>
        </p:nvSpPr>
        <p:spPr/>
        <p:txBody>
          <a:bodyPr/>
          <a:lstStyle/>
          <a:p>
            <a:fld id="{E402BFC0-246C-4665-BABC-C966C62BB80E}" type="datetimeFigureOut">
              <a:rPr lang="fa-IR" smtClean="0"/>
              <a:t>28/10/1441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27F478AF-BC2B-4D36-B89C-D1F09EAF48B5}" type="slidenum">
              <a:rPr lang="fa-IR" smtClean="0"/>
              <a:t>‹#›</a:t>
            </a:fld>
            <a:endParaRPr lang="fa-IR"/>
          </a:p>
        </p:txBody>
      </p:sp>
    </p:spTree>
    <p:extLst>
      <p:ext uri="{BB962C8B-B14F-4D97-AF65-F5344CB8AC3E}">
        <p14:creationId xmlns:p14="http://schemas.microsoft.com/office/powerpoint/2010/main" val="34092516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p>
            <a:fld id="{E402BFC0-246C-4665-BABC-C966C62BB80E}" type="datetimeFigureOut">
              <a:rPr lang="fa-IR" smtClean="0"/>
              <a:t>28/10/1441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27F478AF-BC2B-4D36-B89C-D1F09EAF48B5}" type="slidenum">
              <a:rPr lang="fa-IR" smtClean="0"/>
              <a:t>‹#›</a:t>
            </a:fld>
            <a:endParaRPr lang="fa-IR"/>
          </a:p>
        </p:txBody>
      </p:sp>
    </p:spTree>
    <p:extLst>
      <p:ext uri="{BB962C8B-B14F-4D97-AF65-F5344CB8AC3E}">
        <p14:creationId xmlns:p14="http://schemas.microsoft.com/office/powerpoint/2010/main" val="1005164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fa-I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p>
            <a:fld id="{E402BFC0-246C-4665-BABC-C966C62BB80E}" type="datetimeFigureOut">
              <a:rPr lang="fa-IR" smtClean="0"/>
              <a:t>28/10/1441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27F478AF-BC2B-4D36-B89C-D1F09EAF48B5}" type="slidenum">
              <a:rPr lang="fa-IR" smtClean="0"/>
              <a:t>‹#›</a:t>
            </a:fld>
            <a:endParaRPr lang="fa-IR"/>
          </a:p>
        </p:txBody>
      </p:sp>
    </p:spTree>
    <p:extLst>
      <p:ext uri="{BB962C8B-B14F-4D97-AF65-F5344CB8AC3E}">
        <p14:creationId xmlns:p14="http://schemas.microsoft.com/office/powerpoint/2010/main" val="2866750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p>
            <a:fld id="{E402BFC0-246C-4665-BABC-C966C62BB80E}" type="datetimeFigureOut">
              <a:rPr lang="fa-IR" smtClean="0"/>
              <a:t>28/10/1441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27F478AF-BC2B-4D36-B89C-D1F09EAF48B5}" type="slidenum">
              <a:rPr lang="fa-IR" smtClean="0"/>
              <a:t>‹#›</a:t>
            </a:fld>
            <a:endParaRPr lang="fa-IR"/>
          </a:p>
        </p:txBody>
      </p:sp>
    </p:spTree>
    <p:extLst>
      <p:ext uri="{BB962C8B-B14F-4D97-AF65-F5344CB8AC3E}">
        <p14:creationId xmlns:p14="http://schemas.microsoft.com/office/powerpoint/2010/main" val="72707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a:t>Click to edit Master title style</a:t>
            </a:r>
            <a:endParaRPr lang="fa-I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02BFC0-246C-4665-BABC-C966C62BB80E}" type="datetimeFigureOut">
              <a:rPr lang="fa-IR" smtClean="0"/>
              <a:t>28/10/1441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27F478AF-BC2B-4D36-B89C-D1F09EAF48B5}" type="slidenum">
              <a:rPr lang="fa-IR" smtClean="0"/>
              <a:t>‹#›</a:t>
            </a:fld>
            <a:endParaRPr lang="fa-IR"/>
          </a:p>
        </p:txBody>
      </p:sp>
    </p:spTree>
    <p:extLst>
      <p:ext uri="{BB962C8B-B14F-4D97-AF65-F5344CB8AC3E}">
        <p14:creationId xmlns:p14="http://schemas.microsoft.com/office/powerpoint/2010/main" val="4128354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Date Placeholder 4"/>
          <p:cNvSpPr>
            <a:spLocks noGrp="1"/>
          </p:cNvSpPr>
          <p:nvPr>
            <p:ph type="dt" sz="half" idx="10"/>
          </p:nvPr>
        </p:nvSpPr>
        <p:spPr/>
        <p:txBody>
          <a:bodyPr/>
          <a:lstStyle/>
          <a:p>
            <a:fld id="{E402BFC0-246C-4665-BABC-C966C62BB80E}" type="datetimeFigureOut">
              <a:rPr lang="fa-IR" smtClean="0"/>
              <a:t>28/10/1441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27F478AF-BC2B-4D36-B89C-D1F09EAF48B5}" type="slidenum">
              <a:rPr lang="fa-IR" smtClean="0"/>
              <a:t>‹#›</a:t>
            </a:fld>
            <a:endParaRPr lang="fa-IR"/>
          </a:p>
        </p:txBody>
      </p:sp>
    </p:spTree>
    <p:extLst>
      <p:ext uri="{BB962C8B-B14F-4D97-AF65-F5344CB8AC3E}">
        <p14:creationId xmlns:p14="http://schemas.microsoft.com/office/powerpoint/2010/main" val="2939133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7" name="Date Placeholder 6"/>
          <p:cNvSpPr>
            <a:spLocks noGrp="1"/>
          </p:cNvSpPr>
          <p:nvPr>
            <p:ph type="dt" sz="half" idx="10"/>
          </p:nvPr>
        </p:nvSpPr>
        <p:spPr/>
        <p:txBody>
          <a:bodyPr/>
          <a:lstStyle/>
          <a:p>
            <a:fld id="{E402BFC0-246C-4665-BABC-C966C62BB80E}" type="datetimeFigureOut">
              <a:rPr lang="fa-IR" smtClean="0"/>
              <a:t>28/10/1441</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27F478AF-BC2B-4D36-B89C-D1F09EAF48B5}" type="slidenum">
              <a:rPr lang="fa-IR" smtClean="0"/>
              <a:t>‹#›</a:t>
            </a:fld>
            <a:endParaRPr lang="fa-IR"/>
          </a:p>
        </p:txBody>
      </p:sp>
    </p:spTree>
    <p:extLst>
      <p:ext uri="{BB962C8B-B14F-4D97-AF65-F5344CB8AC3E}">
        <p14:creationId xmlns:p14="http://schemas.microsoft.com/office/powerpoint/2010/main" val="729561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Date Placeholder 2"/>
          <p:cNvSpPr>
            <a:spLocks noGrp="1"/>
          </p:cNvSpPr>
          <p:nvPr>
            <p:ph type="dt" sz="half" idx="10"/>
          </p:nvPr>
        </p:nvSpPr>
        <p:spPr/>
        <p:txBody>
          <a:bodyPr/>
          <a:lstStyle/>
          <a:p>
            <a:fld id="{E402BFC0-246C-4665-BABC-C966C62BB80E}" type="datetimeFigureOut">
              <a:rPr lang="fa-IR" smtClean="0"/>
              <a:t>28/10/1441</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27F478AF-BC2B-4D36-B89C-D1F09EAF48B5}" type="slidenum">
              <a:rPr lang="fa-IR" smtClean="0"/>
              <a:t>‹#›</a:t>
            </a:fld>
            <a:endParaRPr lang="fa-IR"/>
          </a:p>
        </p:txBody>
      </p:sp>
    </p:spTree>
    <p:extLst>
      <p:ext uri="{BB962C8B-B14F-4D97-AF65-F5344CB8AC3E}">
        <p14:creationId xmlns:p14="http://schemas.microsoft.com/office/powerpoint/2010/main" val="3334053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02BFC0-246C-4665-BABC-C966C62BB80E}" type="datetimeFigureOut">
              <a:rPr lang="fa-IR" smtClean="0"/>
              <a:t>28/10/1441</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27F478AF-BC2B-4D36-B89C-D1F09EAF48B5}" type="slidenum">
              <a:rPr lang="fa-IR" smtClean="0"/>
              <a:t>‹#›</a:t>
            </a:fld>
            <a:endParaRPr lang="fa-IR"/>
          </a:p>
        </p:txBody>
      </p:sp>
    </p:spTree>
    <p:extLst>
      <p:ext uri="{BB962C8B-B14F-4D97-AF65-F5344CB8AC3E}">
        <p14:creationId xmlns:p14="http://schemas.microsoft.com/office/powerpoint/2010/main" val="36749002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a:t>Click to edit Master title style</a:t>
            </a:r>
            <a:endParaRPr lang="fa-I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402BFC0-246C-4665-BABC-C966C62BB80E}" type="datetimeFigureOut">
              <a:rPr lang="fa-IR" smtClean="0"/>
              <a:t>28/10/1441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27F478AF-BC2B-4D36-B89C-D1F09EAF48B5}" type="slidenum">
              <a:rPr lang="fa-IR" smtClean="0"/>
              <a:t>‹#›</a:t>
            </a:fld>
            <a:endParaRPr lang="fa-IR"/>
          </a:p>
        </p:txBody>
      </p:sp>
    </p:spTree>
    <p:extLst>
      <p:ext uri="{BB962C8B-B14F-4D97-AF65-F5344CB8AC3E}">
        <p14:creationId xmlns:p14="http://schemas.microsoft.com/office/powerpoint/2010/main" val="10563758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402BFC0-246C-4665-BABC-C966C62BB80E}" type="datetimeFigureOut">
              <a:rPr lang="fa-IR" smtClean="0"/>
              <a:t>28/10/1441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27F478AF-BC2B-4D36-B89C-D1F09EAF48B5}" type="slidenum">
              <a:rPr lang="fa-IR" smtClean="0"/>
              <a:t>‹#›</a:t>
            </a:fld>
            <a:endParaRPr lang="fa-IR"/>
          </a:p>
        </p:txBody>
      </p:sp>
    </p:spTree>
    <p:extLst>
      <p:ext uri="{BB962C8B-B14F-4D97-AF65-F5344CB8AC3E}">
        <p14:creationId xmlns:p14="http://schemas.microsoft.com/office/powerpoint/2010/main" val="16961929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en-US"/>
              <a:t>Click to edit Master title style</a:t>
            </a:r>
            <a:endParaRPr lang="fa-I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E402BFC0-246C-4665-BABC-C966C62BB80E}" type="datetimeFigureOut">
              <a:rPr lang="fa-IR" smtClean="0"/>
              <a:t>28/10/1441</a:t>
            </a:fld>
            <a:endParaRPr lang="fa-I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27F478AF-BC2B-4D36-B89C-D1F09EAF48B5}" type="slidenum">
              <a:rPr lang="fa-IR" smtClean="0"/>
              <a:t>‹#›</a:t>
            </a:fld>
            <a:endParaRPr lang="fa-IR"/>
          </a:p>
        </p:txBody>
      </p:sp>
    </p:spTree>
    <p:extLst>
      <p:ext uri="{BB962C8B-B14F-4D97-AF65-F5344CB8AC3E}">
        <p14:creationId xmlns:p14="http://schemas.microsoft.com/office/powerpoint/2010/main" val="71142826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png"/><Relationship Id="rId5" Type="http://schemas.openxmlformats.org/officeDocument/2006/relationships/image" Target="../media/image45.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475656" y="1124744"/>
            <a:ext cx="6624736" cy="1569660"/>
          </a:xfrm>
          <a:prstGeom prst="rect">
            <a:avLst/>
          </a:prstGeom>
          <a:noFill/>
        </p:spPr>
        <p:txBody>
          <a:bodyPr wrap="square" rtlCol="1">
            <a:spAutoFit/>
          </a:bodyPr>
          <a:lstStyle/>
          <a:p>
            <a:r>
              <a:rPr lang="fa-IR" sz="9600" dirty="0">
                <a:latin typeface="IranNastaliq" panose="02020505000000020003" pitchFamily="18" charset="0"/>
                <a:cs typeface="IranNastaliq" panose="02020505000000020003" pitchFamily="18" charset="0"/>
              </a:rPr>
              <a:t>      </a:t>
            </a:r>
            <a:r>
              <a:rPr lang="fa-IR" sz="3200" dirty="0">
                <a:latin typeface="IranNastaliq" panose="02020505000000020003" pitchFamily="18" charset="0"/>
              </a:rPr>
              <a:t>به نام خداوند  بخشنده ی مهربان</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9592" y="2659110"/>
            <a:ext cx="2863205" cy="3079229"/>
          </a:xfrm>
          <a:prstGeom prst="rect">
            <a:avLst/>
          </a:prstGeom>
        </p:spPr>
      </p:pic>
      <p:pic>
        <p:nvPicPr>
          <p:cNvPr id="5" name="Audio 4">
            <a:hlinkClick r:id="" action="ppaction://media"/>
            <a:extLst>
              <a:ext uri="{FF2B5EF4-FFF2-40B4-BE49-F238E27FC236}">
                <a16:creationId xmlns:a16="http://schemas.microsoft.com/office/drawing/2014/main" id="{BAD73B8C-3A16-4C57-883A-3CDA059EE4B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229254528"/>
      </p:ext>
    </p:extLst>
  </p:cSld>
  <p:clrMapOvr>
    <a:masterClrMapping/>
  </p:clrMapOvr>
  <mc:AlternateContent xmlns:mc="http://schemas.openxmlformats.org/markup-compatibility/2006">
    <mc:Choice xmlns:p14="http://schemas.microsoft.com/office/powerpoint/2010/main" Requires="p14">
      <p:transition spd="slow" p14:dur="1400" advTm="2410">
        <p14:ripple/>
      </p:transition>
    </mc:Choice>
    <mc:Fallback>
      <p:transition spd="slow" advTm="24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0" y="206350"/>
            <a:ext cx="9144000" cy="1323439"/>
          </a:xfrm>
          <a:prstGeom prst="rect">
            <a:avLst/>
          </a:prstGeom>
          <a:noFill/>
        </p:spPr>
        <p:txBody>
          <a:bodyPr wrap="square" rtlCol="1">
            <a:spAutoFit/>
          </a:bodyPr>
          <a:lstStyle/>
          <a:p>
            <a:r>
              <a:rPr lang="fa-IR" sz="3200" dirty="0">
                <a:solidFill>
                  <a:schemeClr val="accent2"/>
                </a:solidFill>
                <a:cs typeface="B Morvarid" panose="00000400000000000000" pitchFamily="2" charset="-78"/>
              </a:rPr>
              <a:t>جمع هراسی :</a:t>
            </a:r>
          </a:p>
          <a:p>
            <a:r>
              <a:rPr lang="fa-IR" sz="2400" dirty="0">
                <a:cs typeface="B Morvarid" panose="00000400000000000000" pitchFamily="2" charset="-78"/>
              </a:rPr>
              <a:t>جمع هراسی ترس توان کاه و فلج کننده از موقعیت های اجتماعی است</a:t>
            </a:r>
          </a:p>
          <a:p>
            <a:pPr rtl="0"/>
            <a:r>
              <a:rPr lang="fa-IR" sz="2400" dirty="0">
                <a:cs typeface="B Morvarid" panose="00000400000000000000" pitchFamily="2" charset="-78"/>
              </a:rPr>
              <a:t>هراس از صحبت کردن در جمع شایع ترین نوع آن است </a:t>
            </a:r>
            <a:endParaRPr lang="en-US" sz="2400" dirty="0">
              <a:cs typeface="B Morvarid" panose="00000400000000000000" pitchFamily="2" charset="-78"/>
            </a:endParaRPr>
          </a:p>
        </p:txBody>
      </p:sp>
      <p:pic>
        <p:nvPicPr>
          <p:cNvPr id="1024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064" y="2420888"/>
            <a:ext cx="3456384" cy="3600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6"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l="-1295" t="20056" r="1295"/>
          <a:stretch/>
        </p:blipFill>
        <p:spPr bwMode="auto">
          <a:xfrm>
            <a:off x="836915" y="2378291"/>
            <a:ext cx="3600400" cy="37373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Audio 4">
            <a:hlinkClick r:id="" action="ppaction://media"/>
            <a:extLst>
              <a:ext uri="{FF2B5EF4-FFF2-40B4-BE49-F238E27FC236}">
                <a16:creationId xmlns:a16="http://schemas.microsoft.com/office/drawing/2014/main" id="{7EC2E910-911F-4184-9A72-DDD63150F0C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510760362"/>
      </p:ext>
    </p:extLst>
  </p:cSld>
  <p:clrMapOvr>
    <a:masterClrMapping/>
  </p:clrMapOvr>
  <mc:AlternateContent xmlns:mc="http://schemas.openxmlformats.org/markup-compatibility/2006">
    <mc:Choice xmlns:p14="http://schemas.microsoft.com/office/powerpoint/2010/main" Requires="p14">
      <p:transition spd="slow" p14:dur="1400" advTm="11078">
        <p14:ripple/>
      </p:transition>
    </mc:Choice>
    <mc:Fallback>
      <p:transition spd="slow" advTm="1107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07504" y="95734"/>
            <a:ext cx="9036496" cy="1815882"/>
          </a:xfrm>
          <a:prstGeom prst="rect">
            <a:avLst/>
          </a:prstGeom>
          <a:noFill/>
        </p:spPr>
        <p:txBody>
          <a:bodyPr wrap="square" rtlCol="1">
            <a:spAutoFit/>
          </a:bodyPr>
          <a:lstStyle/>
          <a:p>
            <a:pPr rtl="0"/>
            <a:r>
              <a:rPr lang="fa-IR" sz="3200" dirty="0">
                <a:solidFill>
                  <a:schemeClr val="accent2"/>
                </a:solidFill>
              </a:rPr>
              <a:t> </a:t>
            </a:r>
            <a:endParaRPr lang="en-US" sz="3200" dirty="0">
              <a:solidFill>
                <a:schemeClr val="accent2"/>
              </a:solidFill>
            </a:endParaRPr>
          </a:p>
          <a:p>
            <a:pPr rtl="0"/>
            <a:r>
              <a:rPr lang="fa-IR" sz="3200" dirty="0">
                <a:solidFill>
                  <a:schemeClr val="accent2"/>
                </a:solidFill>
                <a:cs typeface="B Morvarid" panose="00000400000000000000" pitchFamily="2" charset="-78"/>
              </a:rPr>
              <a:t>هراس از مکان های باز :</a:t>
            </a:r>
          </a:p>
          <a:p>
            <a:pPr rtl="0"/>
            <a:r>
              <a:rPr lang="fa-IR" sz="3200" dirty="0">
                <a:solidFill>
                  <a:schemeClr val="accent2"/>
                </a:solidFill>
                <a:cs typeface="B Morvarid" panose="00000400000000000000" pitchFamily="2" charset="-78"/>
              </a:rPr>
              <a:t> </a:t>
            </a:r>
            <a:r>
              <a:rPr lang="fa-IR" sz="2400" dirty="0">
                <a:cs typeface="B Morvarid" panose="00000400000000000000" pitchFamily="2" charset="-78"/>
              </a:rPr>
              <a:t>ترس بیمار گونه از مکان های عمومی و مکان های باز است چنین افرادی چنین افرادی از بودن درمکان های شلوق پرجمعیت هراس دارند</a:t>
            </a:r>
            <a:endParaRPr lang="en-US" sz="2400" dirty="0">
              <a:cs typeface="B Morvarid" panose="00000400000000000000" pitchFamily="2" charset="-78"/>
            </a:endParaRPr>
          </a:p>
        </p:txBody>
      </p:sp>
      <p:pic>
        <p:nvPicPr>
          <p:cNvPr id="1126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861" y="2404058"/>
            <a:ext cx="3573455" cy="383325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8024" y="2492896"/>
            <a:ext cx="3240360" cy="331236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Audio 4">
            <a:hlinkClick r:id="" action="ppaction://media"/>
            <a:extLst>
              <a:ext uri="{FF2B5EF4-FFF2-40B4-BE49-F238E27FC236}">
                <a16:creationId xmlns:a16="http://schemas.microsoft.com/office/drawing/2014/main" id="{BB1AAA71-FC8E-459B-8C4D-B7431E663FD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171366594"/>
      </p:ext>
    </p:extLst>
  </p:cSld>
  <p:clrMapOvr>
    <a:masterClrMapping/>
  </p:clrMapOvr>
  <mc:AlternateContent xmlns:mc="http://schemas.openxmlformats.org/markup-compatibility/2006">
    <mc:Choice xmlns:p14="http://schemas.microsoft.com/office/powerpoint/2010/main" Requires="p14">
      <p:transition spd="slow" p14:dur="1400" advTm="15648">
        <p14:ripple/>
      </p:transition>
    </mc:Choice>
    <mc:Fallback>
      <p:transition spd="slow" advTm="1564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0" y="332656"/>
            <a:ext cx="9144000" cy="6863417"/>
          </a:xfrm>
          <a:prstGeom prst="rect">
            <a:avLst/>
          </a:prstGeom>
          <a:noFill/>
        </p:spPr>
        <p:txBody>
          <a:bodyPr wrap="square" rtlCol="1">
            <a:spAutoFit/>
          </a:bodyPr>
          <a:lstStyle/>
          <a:p>
            <a:r>
              <a:rPr lang="fa-IR" sz="3200" dirty="0">
                <a:solidFill>
                  <a:schemeClr val="accent2"/>
                </a:solidFill>
                <a:cs typeface="B Morvarid" panose="00000400000000000000" pitchFamily="2" charset="-78"/>
              </a:rPr>
              <a:t>فوبیای حیوانات</a:t>
            </a:r>
          </a:p>
          <a:p>
            <a:r>
              <a:rPr lang="fa-IR" sz="2400" dirty="0">
                <a:cs typeface="B Morvarid" panose="00000400000000000000" pitchFamily="2" charset="-78"/>
              </a:rPr>
              <a:t>فوبیای حیوانات یا «زوفوبیا»   طبقه ای از هراس های خاص است هراس از حیوانات یکی از شایع ترین بیماری های روانگردان در کودکان است</a:t>
            </a:r>
          </a:p>
          <a:p>
            <a:endParaRPr lang="fa-IR" sz="2400" dirty="0">
              <a:cs typeface="B Morvarid" panose="00000400000000000000" pitchFamily="2" charset="-78"/>
            </a:endParaRPr>
          </a:p>
          <a:p>
            <a:endParaRPr lang="fa-IR" sz="2400" dirty="0">
              <a:cs typeface="B Morvarid" panose="00000400000000000000" pitchFamily="2" charset="-78"/>
            </a:endParaRPr>
          </a:p>
          <a:p>
            <a:endParaRPr lang="fa-IR" sz="2400" dirty="0">
              <a:cs typeface="B Morvarid" panose="00000400000000000000" pitchFamily="2" charset="-78"/>
            </a:endParaRPr>
          </a:p>
          <a:p>
            <a:endParaRPr lang="fa-IR" sz="2400" dirty="0">
              <a:cs typeface="B Morvarid" panose="00000400000000000000" pitchFamily="2" charset="-78"/>
            </a:endParaRPr>
          </a:p>
          <a:p>
            <a:endParaRPr lang="fa-IR" sz="2400" dirty="0">
              <a:cs typeface="B Morvarid" panose="00000400000000000000" pitchFamily="2" charset="-78"/>
            </a:endParaRPr>
          </a:p>
          <a:p>
            <a:endParaRPr lang="fa-IR" sz="2400" dirty="0">
              <a:cs typeface="B Morvarid" panose="00000400000000000000" pitchFamily="2" charset="-78"/>
            </a:endParaRPr>
          </a:p>
          <a:p>
            <a:endParaRPr lang="fa-IR" sz="2400" dirty="0">
              <a:cs typeface="B Morvarid" panose="00000400000000000000" pitchFamily="2" charset="-78"/>
            </a:endParaRPr>
          </a:p>
          <a:p>
            <a:endParaRPr lang="fa-IR" sz="2400" dirty="0">
              <a:cs typeface="B Morvarid" panose="00000400000000000000" pitchFamily="2" charset="-78"/>
            </a:endParaRPr>
          </a:p>
          <a:p>
            <a:endParaRPr lang="fa-IR" sz="2400" dirty="0">
              <a:cs typeface="B Morvarid" panose="00000400000000000000" pitchFamily="2" charset="-78"/>
            </a:endParaRPr>
          </a:p>
          <a:p>
            <a:endParaRPr lang="fa-IR" sz="2400" dirty="0">
              <a:cs typeface="B Morvarid" panose="00000400000000000000" pitchFamily="2" charset="-78"/>
            </a:endParaRPr>
          </a:p>
          <a:p>
            <a:endParaRPr lang="fa-IR" sz="2400" dirty="0">
              <a:cs typeface="B Morvarid" panose="00000400000000000000" pitchFamily="2" charset="-78"/>
            </a:endParaRPr>
          </a:p>
          <a:p>
            <a:r>
              <a:rPr lang="fa-IR" sz="2400" dirty="0">
                <a:cs typeface="B Morvarid" panose="00000400000000000000" pitchFamily="2" charset="-78"/>
              </a:rPr>
              <a:t> هراس از حیوانات می تواند باعث ایجاد اختلال در زندگی روزمره ،اختلال در عبور و مرور به صورت پیاده و حضور در طبیعت شود </a:t>
            </a:r>
          </a:p>
          <a:p>
            <a:endParaRPr lang="fa-IR" sz="2400" dirty="0">
              <a:cs typeface="B Morvarid" panose="00000400000000000000" pitchFamily="2" charset="-78"/>
            </a:endParaRPr>
          </a:p>
          <a:p>
            <a:endParaRPr lang="fa-IR" sz="2400" dirty="0">
              <a:cs typeface="B Morvarid" panose="00000400000000000000" pitchFamily="2" charset="-78"/>
            </a:endParaRPr>
          </a:p>
        </p:txBody>
      </p:sp>
      <p:pic>
        <p:nvPicPr>
          <p:cNvPr id="1536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576" y="1841337"/>
            <a:ext cx="3467602" cy="31944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36096" y="1841337"/>
            <a:ext cx="3328883" cy="31753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Audio 3">
            <a:hlinkClick r:id="" action="ppaction://media"/>
            <a:extLst>
              <a:ext uri="{FF2B5EF4-FFF2-40B4-BE49-F238E27FC236}">
                <a16:creationId xmlns:a16="http://schemas.microsoft.com/office/drawing/2014/main" id="{A41B52E7-9115-43CB-BB6E-050C6D56630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945344708"/>
      </p:ext>
    </p:extLst>
  </p:cSld>
  <p:clrMapOvr>
    <a:masterClrMapping/>
  </p:clrMapOvr>
  <mc:AlternateContent xmlns:mc="http://schemas.openxmlformats.org/markup-compatibility/2006">
    <mc:Choice xmlns:p14="http://schemas.microsoft.com/office/powerpoint/2010/main" Requires="p14">
      <p:transition spd="slow" p14:dur="1400" advTm="19583">
        <p14:ripple/>
      </p:transition>
    </mc:Choice>
    <mc:Fallback>
      <p:transition spd="slow" advTm="1958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0" y="692696"/>
            <a:ext cx="9144000" cy="1200329"/>
          </a:xfrm>
          <a:prstGeom prst="rect">
            <a:avLst/>
          </a:prstGeom>
          <a:noFill/>
        </p:spPr>
        <p:txBody>
          <a:bodyPr wrap="square" rtlCol="1">
            <a:spAutoFit/>
          </a:bodyPr>
          <a:lstStyle/>
          <a:p>
            <a:r>
              <a:rPr lang="fa-IR" dirty="0"/>
              <a:t> </a:t>
            </a:r>
            <a:r>
              <a:rPr lang="fa-IR" sz="2400" dirty="0">
                <a:cs typeface="B Morvarid" panose="00000400000000000000" pitchFamily="2" charset="-78"/>
              </a:rPr>
              <a:t>در طبقه فوبیا حیوانات حتما لازم نیست فرد در مواجهه واقعی با حیوان قرار بگیرد. دیدن تصاویر و یا حتی تصور کردن حیوانی که فرد از آن فوبیا دارد نیز موجب واکنش اضطرابی می شود.</a:t>
            </a:r>
          </a:p>
        </p:txBody>
      </p:sp>
      <p:pic>
        <p:nvPicPr>
          <p:cNvPr id="1638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568" y="2492896"/>
            <a:ext cx="3528392" cy="331236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6016" y="2492896"/>
            <a:ext cx="3168352" cy="316835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Audio 3">
            <a:hlinkClick r:id="" action="ppaction://media"/>
            <a:extLst>
              <a:ext uri="{FF2B5EF4-FFF2-40B4-BE49-F238E27FC236}">
                <a16:creationId xmlns:a16="http://schemas.microsoft.com/office/drawing/2014/main" id="{B8692F79-1F38-4A02-B200-21F9AE7E2D1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180497733"/>
      </p:ext>
    </p:extLst>
  </p:cSld>
  <p:clrMapOvr>
    <a:masterClrMapping/>
  </p:clrMapOvr>
  <mc:AlternateContent xmlns:mc="http://schemas.openxmlformats.org/markup-compatibility/2006">
    <mc:Choice xmlns:p14="http://schemas.microsoft.com/office/powerpoint/2010/main" Requires="p14">
      <p:transition spd="slow" p14:dur="1400" advTm="13158">
        <p14:ripple/>
      </p:transition>
    </mc:Choice>
    <mc:Fallback>
      <p:transition spd="slow" advTm="1315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6571" y="620687"/>
            <a:ext cx="9144000" cy="6494085"/>
          </a:xfrm>
          <a:prstGeom prst="rect">
            <a:avLst/>
          </a:prstGeom>
          <a:noFill/>
        </p:spPr>
        <p:txBody>
          <a:bodyPr wrap="square" rtlCol="1">
            <a:spAutoFit/>
          </a:bodyPr>
          <a:lstStyle/>
          <a:p>
            <a:pPr rtl="0"/>
            <a:r>
              <a:rPr lang="fa-IR" sz="3200" dirty="0">
                <a:solidFill>
                  <a:schemeClr val="accent2"/>
                </a:solidFill>
                <a:cs typeface="B Morvarid" panose="00000400000000000000" pitchFamily="2" charset="-78"/>
              </a:rPr>
              <a:t>انواع فوبیای حیوانات</a:t>
            </a:r>
            <a:r>
              <a:rPr lang="en-US" sz="3200" dirty="0">
                <a:solidFill>
                  <a:schemeClr val="accent2"/>
                </a:solidFill>
                <a:cs typeface="B Morvarid" panose="00000400000000000000" pitchFamily="2" charset="-78"/>
              </a:rPr>
              <a:t>                                                              </a:t>
            </a:r>
          </a:p>
          <a:p>
            <a:pPr rtl="0"/>
            <a:r>
              <a:rPr lang="fa-IR" sz="2400" dirty="0">
                <a:cs typeface="B Morvarid" panose="00000400000000000000" pitchFamily="2" charset="-78"/>
              </a:rPr>
              <a:t>ترس از عنکبوت</a:t>
            </a:r>
            <a:br>
              <a:rPr lang="en-US" sz="2400" dirty="0">
                <a:cs typeface="B Morvarid" panose="00000400000000000000" pitchFamily="2" charset="-78"/>
              </a:rPr>
            </a:br>
            <a:r>
              <a:rPr lang="fa-IR" sz="2400" dirty="0">
                <a:cs typeface="B Morvarid" panose="00000400000000000000" pitchFamily="2" charset="-78"/>
              </a:rPr>
              <a:t>ترس از مار</a:t>
            </a:r>
            <a:br>
              <a:rPr lang="en-US" sz="2400" dirty="0">
                <a:cs typeface="B Morvarid" panose="00000400000000000000" pitchFamily="2" charset="-78"/>
              </a:rPr>
            </a:br>
            <a:r>
              <a:rPr lang="fa-IR" sz="2400" dirty="0">
                <a:cs typeface="B Morvarid" panose="00000400000000000000" pitchFamily="2" charset="-78"/>
              </a:rPr>
              <a:t>ترس از زنبور</a:t>
            </a:r>
            <a:br>
              <a:rPr lang="en-US" sz="2400" dirty="0">
                <a:cs typeface="B Morvarid" panose="00000400000000000000" pitchFamily="2" charset="-78"/>
              </a:rPr>
            </a:br>
            <a:r>
              <a:rPr lang="fa-IR" sz="2400" dirty="0">
                <a:cs typeface="B Morvarid" panose="00000400000000000000" pitchFamily="2" charset="-78"/>
              </a:rPr>
              <a:t>ترس از پرنده</a:t>
            </a:r>
            <a:br>
              <a:rPr lang="en-US" sz="2400" dirty="0">
                <a:cs typeface="B Morvarid" panose="00000400000000000000" pitchFamily="2" charset="-78"/>
              </a:rPr>
            </a:br>
            <a:r>
              <a:rPr lang="fa-IR" sz="2400" dirty="0">
                <a:cs typeface="B Morvarid" panose="00000400000000000000" pitchFamily="2" charset="-78"/>
              </a:rPr>
              <a:t>ترس از موش</a:t>
            </a:r>
            <a:br>
              <a:rPr lang="en-US" sz="2400" dirty="0">
                <a:cs typeface="B Morvarid" panose="00000400000000000000" pitchFamily="2" charset="-78"/>
              </a:rPr>
            </a:br>
            <a:r>
              <a:rPr lang="fa-IR" sz="2400" dirty="0">
                <a:cs typeface="B Morvarid" panose="00000400000000000000" pitchFamily="2" charset="-78"/>
              </a:rPr>
              <a:t>ترس از ماهی</a:t>
            </a:r>
            <a:br>
              <a:rPr lang="en-US" sz="2400" dirty="0">
                <a:cs typeface="B Morvarid" panose="00000400000000000000" pitchFamily="2" charset="-78"/>
              </a:rPr>
            </a:br>
            <a:r>
              <a:rPr lang="fa-IR" sz="2400" dirty="0">
                <a:cs typeface="B Morvarid" panose="00000400000000000000" pitchFamily="2" charset="-78"/>
              </a:rPr>
              <a:t>ترس از سگ</a:t>
            </a:r>
            <a:br>
              <a:rPr lang="en-US" sz="2400" dirty="0">
                <a:cs typeface="B Morvarid" panose="00000400000000000000" pitchFamily="2" charset="-78"/>
              </a:rPr>
            </a:br>
            <a:r>
              <a:rPr lang="fa-IR" sz="2400" dirty="0">
                <a:cs typeface="B Morvarid" panose="00000400000000000000" pitchFamily="2" charset="-78"/>
              </a:rPr>
              <a:t>ترس از حشره</a:t>
            </a:r>
            <a:br>
              <a:rPr lang="en-US" sz="2400" dirty="0">
                <a:cs typeface="B Morvarid" panose="00000400000000000000" pitchFamily="2" charset="-78"/>
              </a:rPr>
            </a:br>
            <a:r>
              <a:rPr lang="fa-IR" sz="2400" dirty="0">
                <a:cs typeface="B Morvarid" panose="00000400000000000000" pitchFamily="2" charset="-78"/>
              </a:rPr>
              <a:t>ترس از گربه                         </a:t>
            </a:r>
          </a:p>
          <a:p>
            <a:pPr rtl="0"/>
            <a:r>
              <a:rPr lang="fa-IR" sz="2400" dirty="0">
                <a:cs typeface="B Morvarid" panose="00000400000000000000" pitchFamily="2" charset="-78"/>
              </a:rPr>
              <a:t>ترس از سوسک</a:t>
            </a:r>
          </a:p>
          <a:p>
            <a:pPr rtl="0"/>
            <a:endParaRPr lang="fa-IR" sz="2400" dirty="0">
              <a:cs typeface="B Morvarid" panose="00000400000000000000" pitchFamily="2" charset="-78"/>
            </a:endParaRPr>
          </a:p>
          <a:p>
            <a:pPr rtl="0"/>
            <a:r>
              <a:rPr lang="fa-IR" sz="2400" dirty="0">
                <a:cs typeface="B Morvarid" panose="00000400000000000000" pitchFamily="2" charset="-78"/>
              </a:rPr>
              <a:t>از بین این فوبیا ها ترس ازمار، ترس از سگ </a:t>
            </a:r>
          </a:p>
          <a:p>
            <a:pPr rtl="0"/>
            <a:r>
              <a:rPr lang="fa-IR" sz="2400" dirty="0">
                <a:cs typeface="B Morvarid" panose="00000400000000000000" pitchFamily="2" charset="-78"/>
              </a:rPr>
              <a:t>و ترس از عنکبوت شایع ترین آنها هستند</a:t>
            </a:r>
            <a:endParaRPr lang="en-US" sz="2400" dirty="0">
              <a:cs typeface="B Morvarid" panose="00000400000000000000" pitchFamily="2" charset="-78"/>
            </a:endParaRPr>
          </a:p>
          <a:p>
            <a:pPr rtl="0"/>
            <a:endParaRPr lang="fa-IR" sz="2400" dirty="0">
              <a:cs typeface="B Morvarid" panose="00000400000000000000" pitchFamily="2" charset="-78"/>
            </a:endParaRPr>
          </a:p>
          <a:p>
            <a:pPr rtl="0"/>
            <a:endParaRPr lang="fa-IR" sz="2400" dirty="0">
              <a:cs typeface="B Morvarid" panose="00000400000000000000" pitchFamily="2" charset="-78"/>
            </a:endParaRPr>
          </a:p>
          <a:p>
            <a:pPr rtl="0"/>
            <a:endParaRPr lang="en-US" sz="2400" dirty="0">
              <a:cs typeface="B Morvarid" panose="00000400000000000000" pitchFamily="2" charset="-78"/>
            </a:endParaRPr>
          </a:p>
        </p:txBody>
      </p:sp>
      <p:pic>
        <p:nvPicPr>
          <p:cNvPr id="174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604865"/>
            <a:ext cx="3622923" cy="266429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544" y="3478772"/>
            <a:ext cx="3528392" cy="266546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Audio 4">
            <a:hlinkClick r:id="" action="ppaction://media"/>
            <a:extLst>
              <a:ext uri="{FF2B5EF4-FFF2-40B4-BE49-F238E27FC236}">
                <a16:creationId xmlns:a16="http://schemas.microsoft.com/office/drawing/2014/main" id="{84F3C59D-C040-4C86-B3E3-46BD00296E1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191957185"/>
      </p:ext>
    </p:extLst>
  </p:cSld>
  <p:clrMapOvr>
    <a:masterClrMapping/>
  </p:clrMapOvr>
  <mc:AlternateContent xmlns:mc="http://schemas.openxmlformats.org/markup-compatibility/2006">
    <mc:Choice xmlns:p14="http://schemas.microsoft.com/office/powerpoint/2010/main" Requires="p14">
      <p:transition spd="slow" p14:dur="1400" advTm="22732">
        <p14:ripple/>
      </p:transition>
    </mc:Choice>
    <mc:Fallback>
      <p:transition spd="slow" advTm="2273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0" y="692696"/>
            <a:ext cx="9144000" cy="2431435"/>
          </a:xfrm>
          <a:prstGeom prst="rect">
            <a:avLst/>
          </a:prstGeom>
          <a:noFill/>
        </p:spPr>
        <p:txBody>
          <a:bodyPr wrap="square" rtlCol="1">
            <a:spAutoFit/>
          </a:bodyPr>
          <a:lstStyle/>
          <a:p>
            <a:r>
              <a:rPr lang="fa-IR" sz="2400" dirty="0">
                <a:cs typeface="B Morvarid" panose="00000400000000000000" pitchFamily="2" charset="-78"/>
              </a:rPr>
              <a:t> </a:t>
            </a:r>
            <a:r>
              <a:rPr lang="fa-IR" sz="3200" dirty="0">
                <a:solidFill>
                  <a:schemeClr val="accent2"/>
                </a:solidFill>
                <a:cs typeface="B Morvarid" panose="00000400000000000000" pitchFamily="2" charset="-78"/>
              </a:rPr>
              <a:t>علائم فوبیای حیوانات </a:t>
            </a:r>
          </a:p>
          <a:p>
            <a:r>
              <a:rPr lang="fa-IR" sz="2400" dirty="0">
                <a:cs typeface="B Morvarid" panose="00000400000000000000" pitchFamily="2" charset="-78"/>
              </a:rPr>
              <a:t>تماس با حیوان یا در برخی موارد فقط در فکر کردن و تصور کردن در مورد حیوان ، ممکن است علائم زیر را ایجاد کند:</a:t>
            </a:r>
            <a:endParaRPr lang="en-US" sz="2400" dirty="0">
              <a:cs typeface="B Morvarid" panose="00000400000000000000" pitchFamily="2" charset="-78"/>
            </a:endParaRPr>
          </a:p>
          <a:p>
            <a:pPr rtl="0"/>
            <a:r>
              <a:rPr lang="fa-IR" sz="2400" dirty="0">
                <a:cs typeface="B Morvarid" panose="00000400000000000000" pitchFamily="2" charset="-78"/>
              </a:rPr>
              <a:t> تعریق،لرزیدن،بیش فعالی،تپش قلب و دردهای قفسه سینه،حالت تهوع،سرگیجه، احساس وحشت، دوری شدید از حیوان، دخالت در فعالیتهای عادی به دلیل ترس از حیوان،اضطراب بیش از حد و احساس عذاب</a:t>
            </a:r>
            <a:r>
              <a:rPr lang="fa-IR" dirty="0"/>
              <a:t> </a:t>
            </a:r>
            <a:endParaRPr lang="en-US" dirty="0"/>
          </a:p>
        </p:txBody>
      </p:sp>
      <p:pic>
        <p:nvPicPr>
          <p:cNvPr id="1843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3933056"/>
            <a:ext cx="4341490" cy="22322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0152" y="3977617"/>
            <a:ext cx="2143125" cy="21431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Audio 3">
            <a:hlinkClick r:id="" action="ppaction://media"/>
            <a:extLst>
              <a:ext uri="{FF2B5EF4-FFF2-40B4-BE49-F238E27FC236}">
                <a16:creationId xmlns:a16="http://schemas.microsoft.com/office/drawing/2014/main" id="{C2ACE089-4138-4FBE-A1CF-EA7DA8411BB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906969155"/>
      </p:ext>
    </p:extLst>
  </p:cSld>
  <p:clrMapOvr>
    <a:masterClrMapping/>
  </p:clrMapOvr>
  <mc:AlternateContent xmlns:mc="http://schemas.openxmlformats.org/markup-compatibility/2006">
    <mc:Choice xmlns:p14="http://schemas.microsoft.com/office/powerpoint/2010/main" Requires="p14">
      <p:transition spd="slow" p14:dur="1400" advTm="22847">
        <p14:ripple/>
      </p:transition>
    </mc:Choice>
    <mc:Fallback>
      <p:transition spd="slow" advTm="2284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081"/>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0" y="548680"/>
            <a:ext cx="9144000" cy="2185214"/>
          </a:xfrm>
          <a:prstGeom prst="rect">
            <a:avLst/>
          </a:prstGeom>
          <a:noFill/>
        </p:spPr>
        <p:txBody>
          <a:bodyPr wrap="square" rtlCol="1">
            <a:spAutoFit/>
          </a:bodyPr>
          <a:lstStyle/>
          <a:p>
            <a:r>
              <a:rPr lang="fa-IR" sz="3200" dirty="0">
                <a:solidFill>
                  <a:schemeClr val="accent2"/>
                </a:solidFill>
                <a:cs typeface="B Morvarid" panose="00000400000000000000" pitchFamily="2" charset="-78"/>
              </a:rPr>
              <a:t>عوامل به وجود آمدن فوبیا</a:t>
            </a:r>
            <a:r>
              <a:rPr lang="en-US" sz="3200" dirty="0">
                <a:solidFill>
                  <a:schemeClr val="accent2"/>
                </a:solidFill>
                <a:cs typeface="B Morvarid" panose="00000400000000000000" pitchFamily="2" charset="-78"/>
              </a:rPr>
              <a:t> </a:t>
            </a:r>
            <a:r>
              <a:rPr lang="fa-IR" sz="3200" dirty="0">
                <a:solidFill>
                  <a:schemeClr val="accent2"/>
                </a:solidFill>
                <a:cs typeface="B Morvarid" panose="00000400000000000000" pitchFamily="2" charset="-78"/>
              </a:rPr>
              <a:t>حیوانات</a:t>
            </a:r>
            <a:r>
              <a:rPr lang="fa-IR" sz="3200" dirty="0">
                <a:cs typeface="B Morvarid" panose="00000400000000000000" pitchFamily="2" charset="-78"/>
              </a:rPr>
              <a:t>:</a:t>
            </a:r>
          </a:p>
          <a:p>
            <a:r>
              <a:rPr lang="fa-IR" sz="2800" dirty="0">
                <a:solidFill>
                  <a:schemeClr val="accent6"/>
                </a:solidFill>
                <a:cs typeface="B Morvarid" panose="00000400000000000000" pitchFamily="2" charset="-78"/>
              </a:rPr>
              <a:t>۱-عوامل ژنتیکی و ارثی:</a:t>
            </a:r>
            <a:endParaRPr lang="en-US" sz="2800" dirty="0">
              <a:solidFill>
                <a:schemeClr val="accent6"/>
              </a:solidFill>
              <a:cs typeface="B Morvarid" panose="00000400000000000000" pitchFamily="2" charset="-78"/>
            </a:endParaRPr>
          </a:p>
          <a:p>
            <a:r>
              <a:rPr lang="fa-IR" sz="2400" dirty="0">
                <a:cs typeface="B Morvarid" panose="00000400000000000000" pitchFamily="2" charset="-78"/>
              </a:rPr>
              <a:t>یکی از عواملی که در ایجاد فوبیای حیوانات نقش دارد، ژنتیک و وراثت است. تحقیقات نشان داده است، افرادی که در یکی از بستگان درجه یک آن ها فوبیای حیوانات وجود دارد، احتمال اینکه به فوبیا حیوانات مبتلا شوند، بیشتراست</a:t>
            </a:r>
          </a:p>
        </p:txBody>
      </p:sp>
      <p:pic>
        <p:nvPicPr>
          <p:cNvPr id="19460"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1169" r="7124" b="9267"/>
          <a:stretch/>
        </p:blipFill>
        <p:spPr bwMode="auto">
          <a:xfrm>
            <a:off x="755576" y="2996952"/>
            <a:ext cx="3456384" cy="304543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8064" y="3140968"/>
            <a:ext cx="3168352" cy="290141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Audio 4">
            <a:hlinkClick r:id="" action="ppaction://media"/>
            <a:extLst>
              <a:ext uri="{FF2B5EF4-FFF2-40B4-BE49-F238E27FC236}">
                <a16:creationId xmlns:a16="http://schemas.microsoft.com/office/drawing/2014/main" id="{B7C634F6-D9DD-48AE-B752-7EEAF742742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564520503"/>
      </p:ext>
    </p:extLst>
  </p:cSld>
  <p:clrMapOvr>
    <a:masterClrMapping/>
  </p:clrMapOvr>
  <mc:AlternateContent xmlns:mc="http://schemas.openxmlformats.org/markup-compatibility/2006">
    <mc:Choice xmlns:p14="http://schemas.microsoft.com/office/powerpoint/2010/main" Requires="p14">
      <p:transition spd="slow" p14:dur="1400" advTm="14868">
        <p14:ripple/>
      </p:transition>
    </mc:Choice>
    <mc:Fallback>
      <p:transition spd="slow" advTm="1486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78"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4401" y="443280"/>
            <a:ext cx="9144000" cy="1938992"/>
          </a:xfrm>
          <a:prstGeom prst="rect">
            <a:avLst/>
          </a:prstGeom>
          <a:noFill/>
        </p:spPr>
        <p:txBody>
          <a:bodyPr wrap="square" rtlCol="1">
            <a:spAutoFit/>
          </a:bodyPr>
          <a:lstStyle/>
          <a:p>
            <a:r>
              <a:rPr lang="fa-IR" sz="2400" dirty="0">
                <a:solidFill>
                  <a:schemeClr val="accent6"/>
                </a:solidFill>
                <a:cs typeface="B Morvarid" panose="00000400000000000000" pitchFamily="2" charset="-78"/>
              </a:rPr>
              <a:t>یادگیری مشاهده ای</a:t>
            </a:r>
            <a:br>
              <a:rPr lang="en-US" sz="2400" dirty="0">
                <a:cs typeface="B Morvarid" panose="00000400000000000000" pitchFamily="2" charset="-78"/>
              </a:rPr>
            </a:br>
            <a:r>
              <a:rPr lang="fa-IR" sz="2400" dirty="0">
                <a:cs typeface="B Morvarid" panose="00000400000000000000" pitchFamily="2" charset="-78"/>
              </a:rPr>
              <a:t>عامل دیگری که ممکن است مسبب ایجاد فوبیا حیوانات باشد، مشاهده فوبیا در افراد نزدیک خانواده است. اگر کودکی شاهد ترس والدین یا یکی از اعضای خانواده تان از حیوانی خاص باشد، احتمال بیشتری وجود دارد که در معرض ابتلا به فوبیای حیوانات قرار بگیرد .</a:t>
            </a:r>
          </a:p>
        </p:txBody>
      </p:sp>
      <p:pic>
        <p:nvPicPr>
          <p:cNvPr id="2048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2708920"/>
            <a:ext cx="4009528" cy="374441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8064" y="2708920"/>
            <a:ext cx="3168352" cy="374441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Audio 5">
            <a:hlinkClick r:id="" action="ppaction://media"/>
            <a:extLst>
              <a:ext uri="{FF2B5EF4-FFF2-40B4-BE49-F238E27FC236}">
                <a16:creationId xmlns:a16="http://schemas.microsoft.com/office/drawing/2014/main" id="{F8A57341-657E-4B6C-A4A4-4259545F23B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451037093"/>
      </p:ext>
    </p:extLst>
  </p:cSld>
  <p:clrMapOvr>
    <a:masterClrMapping/>
  </p:clrMapOvr>
  <mc:AlternateContent xmlns:mc="http://schemas.openxmlformats.org/markup-compatibility/2006">
    <mc:Choice xmlns:p14="http://schemas.microsoft.com/office/powerpoint/2010/main" Requires="p14">
      <p:transition spd="slow" p14:dur="1400" advTm="13634">
        <p14:ripple/>
      </p:transition>
    </mc:Choice>
    <mc:Fallback>
      <p:transition spd="slow" advTm="1363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0" y="548680"/>
            <a:ext cx="9144000" cy="2062103"/>
          </a:xfrm>
          <a:prstGeom prst="rect">
            <a:avLst/>
          </a:prstGeom>
          <a:noFill/>
        </p:spPr>
        <p:txBody>
          <a:bodyPr wrap="square" rtlCol="1">
            <a:spAutoFit/>
          </a:bodyPr>
          <a:lstStyle/>
          <a:p>
            <a:r>
              <a:rPr lang="fa-IR" sz="3200" dirty="0">
                <a:solidFill>
                  <a:schemeClr val="accent6"/>
                </a:solidFill>
                <a:cs typeface="B Morvarid" panose="00000400000000000000" pitchFamily="2" charset="-78"/>
              </a:rPr>
              <a:t>تجربیات تلخ دوران کودکی</a:t>
            </a:r>
            <a:br>
              <a:rPr lang="en-US" sz="2400" dirty="0">
                <a:cs typeface="B Morvarid" panose="00000400000000000000" pitchFamily="2" charset="-78"/>
              </a:rPr>
            </a:br>
            <a:r>
              <a:rPr lang="fa-IR" sz="2400" dirty="0">
                <a:cs typeface="B Morvarid" panose="00000400000000000000" pitchFamily="2" charset="-78"/>
              </a:rPr>
              <a:t>در بسیاری از موارد نیز تجربه ترسناک در دوران ابتدایی زندگی عامل ایجاد فوبیا است.اگر در کودکی مورد حمله حیوانی خاص قرار گرفته باشید، یا به هر دلیل از آن حیوان ترسیده باشید، این تجربه کودکی می تواند عاملی برای ابتلابه فوبیای حیوانات باشد</a:t>
            </a:r>
          </a:p>
        </p:txBody>
      </p:sp>
      <p:pic>
        <p:nvPicPr>
          <p:cNvPr id="2150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2708920"/>
            <a:ext cx="3600400" cy="37705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8064" y="2708919"/>
            <a:ext cx="3312368" cy="37705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Audio 5">
            <a:hlinkClick r:id="" action="ppaction://media"/>
            <a:extLst>
              <a:ext uri="{FF2B5EF4-FFF2-40B4-BE49-F238E27FC236}">
                <a16:creationId xmlns:a16="http://schemas.microsoft.com/office/drawing/2014/main" id="{F570692D-9367-4659-BC49-0D4DDC6F748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987453218"/>
      </p:ext>
    </p:extLst>
  </p:cSld>
  <p:clrMapOvr>
    <a:masterClrMapping/>
  </p:clrMapOvr>
  <mc:AlternateContent xmlns:mc="http://schemas.openxmlformats.org/markup-compatibility/2006">
    <mc:Choice xmlns:p14="http://schemas.microsoft.com/office/powerpoint/2010/main" Requires="p14">
      <p:transition spd="slow" p14:dur="1400" advTm="13735">
        <p14:ripple/>
      </p:transition>
    </mc:Choice>
    <mc:Fallback>
      <p:transition spd="slow" advTm="137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15" y="1459"/>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2515" y="188640"/>
            <a:ext cx="9144000" cy="2123658"/>
          </a:xfrm>
          <a:prstGeom prst="rect">
            <a:avLst/>
          </a:prstGeom>
          <a:noFill/>
        </p:spPr>
        <p:txBody>
          <a:bodyPr wrap="square" rtlCol="1">
            <a:spAutoFit/>
          </a:bodyPr>
          <a:lstStyle/>
          <a:p>
            <a:pPr rtl="0"/>
            <a:r>
              <a:rPr lang="fa-IR" sz="3200" dirty="0">
                <a:solidFill>
                  <a:schemeClr val="accent2"/>
                </a:solidFill>
                <a:cs typeface="B Morvarid" panose="00000400000000000000" pitchFamily="2" charset="-78"/>
              </a:rPr>
              <a:t>درمان فوبیای حیوانات</a:t>
            </a:r>
            <a:r>
              <a:rPr lang="fa-IR" sz="2400" dirty="0">
                <a:solidFill>
                  <a:schemeClr val="accent6"/>
                </a:solidFill>
                <a:cs typeface="B Morvarid" panose="00000400000000000000" pitchFamily="2" charset="-78"/>
              </a:rPr>
              <a:t> </a:t>
            </a:r>
            <a:endParaRPr lang="fa-IR" sz="2800" dirty="0">
              <a:solidFill>
                <a:schemeClr val="accent6"/>
              </a:solidFill>
              <a:cs typeface="B Morvarid" panose="00000400000000000000" pitchFamily="2" charset="-78"/>
            </a:endParaRPr>
          </a:p>
          <a:p>
            <a:pPr rtl="0"/>
            <a:r>
              <a:rPr lang="fa-IR" sz="2800" dirty="0">
                <a:solidFill>
                  <a:schemeClr val="accent6"/>
                </a:solidFill>
                <a:cs typeface="B Morvarid" panose="00000400000000000000" pitchFamily="2" charset="-78"/>
              </a:rPr>
              <a:t>آموزش آرامش :</a:t>
            </a:r>
            <a:r>
              <a:rPr lang="fa-IR" dirty="0">
                <a:cs typeface="B Morvarid" panose="00000400000000000000" pitchFamily="2" charset="-78"/>
              </a:rPr>
              <a:t> </a:t>
            </a:r>
            <a:endParaRPr lang="en-US" dirty="0">
              <a:cs typeface="B Morvarid" panose="00000400000000000000" pitchFamily="2" charset="-78"/>
            </a:endParaRPr>
          </a:p>
          <a:p>
            <a:pPr rtl="0"/>
            <a:r>
              <a:rPr lang="fa-IR" sz="2400" dirty="0">
                <a:cs typeface="B Morvarid" panose="00000400000000000000" pitchFamily="2" charset="-78"/>
              </a:rPr>
              <a:t>از آنجا که افراد مبتلا به فوبیا می توانند به راحتی از لحاظ عاطفی دچار اختلال  شوند ، در هنگام حضور حیوان، کمک گرفتن از ابزارهایی برای تأثیر مثبت بر سطح برانگیختگی اضطراب می تواند موثر باشد</a:t>
            </a:r>
            <a:endParaRPr lang="en-US" sz="2400" dirty="0">
              <a:cs typeface="B Morvarid" panose="00000400000000000000" pitchFamily="2" charset="-78"/>
            </a:endParaRPr>
          </a:p>
        </p:txBody>
      </p:sp>
      <p:pic>
        <p:nvPicPr>
          <p:cNvPr id="2253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600" y="3068960"/>
            <a:ext cx="3096344" cy="282088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6056" y="3068959"/>
            <a:ext cx="3024336" cy="279918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Audio 6">
            <a:hlinkClick r:id="" action="ppaction://media"/>
            <a:extLst>
              <a:ext uri="{FF2B5EF4-FFF2-40B4-BE49-F238E27FC236}">
                <a16:creationId xmlns:a16="http://schemas.microsoft.com/office/drawing/2014/main" id="{2FCC1B33-32D5-4B6B-86F6-084010DF23F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311045842"/>
      </p:ext>
    </p:extLst>
  </p:cSld>
  <p:clrMapOvr>
    <a:masterClrMapping/>
  </p:clrMapOvr>
  <mc:AlternateContent xmlns:mc="http://schemas.openxmlformats.org/markup-compatibility/2006">
    <mc:Choice xmlns:p14="http://schemas.microsoft.com/office/powerpoint/2010/main" Requires="p14">
      <p:transition spd="slow" p14:dur="1400" advTm="15748">
        <p14:ripple/>
      </p:transition>
    </mc:Choice>
    <mc:Fallback>
      <p:transition spd="slow" advTm="1574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316"/>
            <a:ext cx="9144000" cy="68496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043608" y="1412776"/>
            <a:ext cx="7056784" cy="4524315"/>
          </a:xfrm>
          <a:prstGeom prst="rect">
            <a:avLst/>
          </a:prstGeom>
          <a:noFill/>
        </p:spPr>
        <p:txBody>
          <a:bodyPr wrap="square" rtlCol="1">
            <a:spAutoFit/>
          </a:bodyPr>
          <a:lstStyle/>
          <a:p>
            <a:r>
              <a:rPr lang="fa-IR" sz="3600" dirty="0">
                <a:cs typeface="B Paatch" panose="00000400000000000000" pitchFamily="2" charset="-78"/>
              </a:rPr>
              <a:t>            فوبیای حیوانات</a:t>
            </a:r>
          </a:p>
          <a:p>
            <a:endParaRPr lang="fa-IR" sz="3600" dirty="0">
              <a:cs typeface="B Paatch" panose="00000400000000000000" pitchFamily="2" charset="-78"/>
            </a:endParaRPr>
          </a:p>
          <a:p>
            <a:r>
              <a:rPr lang="fa-IR" sz="3600" dirty="0">
                <a:cs typeface="B Paatch" panose="00000400000000000000" pitchFamily="2" charset="-78"/>
              </a:rPr>
              <a:t>الیانا دهقان پور, دنیا شکوهی نیا, مبینا اکبری</a:t>
            </a:r>
          </a:p>
          <a:p>
            <a:endParaRPr lang="fa-IR" sz="3600" dirty="0">
              <a:cs typeface="B Paatch" panose="00000400000000000000" pitchFamily="2" charset="-78"/>
            </a:endParaRPr>
          </a:p>
          <a:p>
            <a:r>
              <a:rPr lang="fa-IR" sz="3600" dirty="0">
                <a:cs typeface="B Paatch" panose="00000400000000000000" pitchFamily="2" charset="-78"/>
              </a:rPr>
              <a:t>            کلاس هفتم چهار</a:t>
            </a:r>
          </a:p>
          <a:p>
            <a:endParaRPr lang="fa-IR" sz="3600" dirty="0">
              <a:cs typeface="B Paatch" panose="00000400000000000000" pitchFamily="2" charset="-78"/>
            </a:endParaRPr>
          </a:p>
          <a:p>
            <a:r>
              <a:rPr lang="fa-IR" sz="3600" dirty="0">
                <a:cs typeface="B Paatch" panose="00000400000000000000" pitchFamily="2" charset="-78"/>
              </a:rPr>
              <a:t>        سرکار خانم بلوک آذری </a:t>
            </a:r>
          </a:p>
          <a:p>
            <a:endParaRPr lang="fa-IR" sz="3600" dirty="0">
              <a:cs typeface="B Paatch" panose="00000400000000000000" pitchFamily="2" charset="-78"/>
            </a:endParaRPr>
          </a:p>
        </p:txBody>
      </p:sp>
      <p:pic>
        <p:nvPicPr>
          <p:cNvPr id="4" name="Audio 3">
            <a:hlinkClick r:id="" action="ppaction://media"/>
            <a:extLst>
              <a:ext uri="{FF2B5EF4-FFF2-40B4-BE49-F238E27FC236}">
                <a16:creationId xmlns:a16="http://schemas.microsoft.com/office/drawing/2014/main" id="{88B57135-9522-4360-9AE5-5CF0E26180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603916546"/>
      </p:ext>
    </p:extLst>
  </p:cSld>
  <p:clrMapOvr>
    <a:masterClrMapping/>
  </p:clrMapOvr>
  <mc:AlternateContent xmlns:mc="http://schemas.openxmlformats.org/markup-compatibility/2006">
    <mc:Choice xmlns:p14="http://schemas.microsoft.com/office/powerpoint/2010/main" Requires="p14">
      <p:transition spd="slow" p14:dur="1400" advTm="10075">
        <p14:ripple/>
      </p:transition>
    </mc:Choice>
    <mc:Fallback>
      <p:transition spd="slow" advTm="1007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0" y="548680"/>
            <a:ext cx="9144000" cy="1631216"/>
          </a:xfrm>
          <a:prstGeom prst="rect">
            <a:avLst/>
          </a:prstGeom>
          <a:noFill/>
        </p:spPr>
        <p:txBody>
          <a:bodyPr wrap="square" rtlCol="1">
            <a:spAutoFit/>
          </a:bodyPr>
          <a:lstStyle/>
          <a:p>
            <a:r>
              <a:rPr lang="fa-IR" sz="2800" dirty="0">
                <a:solidFill>
                  <a:schemeClr val="accent6"/>
                </a:solidFill>
                <a:cs typeface="B Morvarid" panose="00000400000000000000" pitchFamily="2" charset="-78"/>
              </a:rPr>
              <a:t>تجدید ساختار شناختی : </a:t>
            </a:r>
            <a:endParaRPr lang="en-US" sz="2800" dirty="0">
              <a:solidFill>
                <a:schemeClr val="accent6"/>
              </a:solidFill>
              <a:cs typeface="B Morvarid" panose="00000400000000000000" pitchFamily="2" charset="-78"/>
            </a:endParaRPr>
          </a:p>
          <a:p>
            <a:r>
              <a:rPr lang="fa-IR" sz="2400" dirty="0">
                <a:cs typeface="B Morvarid" panose="00000400000000000000" pitchFamily="2" charset="-78"/>
              </a:rPr>
              <a:t>تغییر ساختار شناختی ابزاری است که به افراد کمک می کند الگوهای فکری که باعث ایجاد احساسات قوی می شوند، را شناسایی کنند و یاد بگیرند که در مورد چیزهای دیگر فکر کنند. </a:t>
            </a:r>
          </a:p>
        </p:txBody>
      </p:sp>
      <p:pic>
        <p:nvPicPr>
          <p:cNvPr id="2560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2996952"/>
            <a:ext cx="3600400" cy="31683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8024" y="3019467"/>
            <a:ext cx="3556972" cy="31683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Audio 6">
            <a:hlinkClick r:id="" action="ppaction://media"/>
            <a:extLst>
              <a:ext uri="{FF2B5EF4-FFF2-40B4-BE49-F238E27FC236}">
                <a16:creationId xmlns:a16="http://schemas.microsoft.com/office/drawing/2014/main" id="{2998D425-7A89-4B09-B0DE-EA5B19C7578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069742180"/>
      </p:ext>
    </p:extLst>
  </p:cSld>
  <p:clrMapOvr>
    <a:masterClrMapping/>
  </p:clrMapOvr>
  <mc:AlternateContent xmlns:mc="http://schemas.openxmlformats.org/markup-compatibility/2006">
    <mc:Choice xmlns:p14="http://schemas.microsoft.com/office/powerpoint/2010/main" Requires="p14">
      <p:transition spd="slow" p14:dur="1400" advTm="14164">
        <p14:ripple/>
      </p:transition>
    </mc:Choice>
    <mc:Fallback>
      <p:transition spd="slow" advTm="1416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244"/>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3752" y="548680"/>
            <a:ext cx="9036496" cy="1631216"/>
          </a:xfrm>
          <a:prstGeom prst="rect">
            <a:avLst/>
          </a:prstGeom>
          <a:noFill/>
        </p:spPr>
        <p:txBody>
          <a:bodyPr wrap="square" rtlCol="1">
            <a:spAutoFit/>
          </a:bodyPr>
          <a:lstStyle/>
          <a:p>
            <a:pPr rtl="0"/>
            <a:r>
              <a:rPr lang="fa-IR" sz="2800" dirty="0">
                <a:solidFill>
                  <a:schemeClr val="accent6"/>
                </a:solidFill>
                <a:cs typeface="B Morvarid" panose="00000400000000000000" pitchFamily="2" charset="-78"/>
              </a:rPr>
              <a:t>قرار گرفتن در معرض حیوانات:</a:t>
            </a:r>
          </a:p>
          <a:p>
            <a:pPr rtl="0"/>
            <a:r>
              <a:rPr lang="fa-IR" sz="2400" dirty="0">
                <a:cs typeface="B Morvarid" panose="00000400000000000000" pitchFamily="2" charset="-78"/>
              </a:rPr>
              <a:t>در ابتدای امر با عکس های حیوان مورد نظر، پس از آن با عروسک حیوان، پس از آن با نوع کوچک و بی آزار حیوان انجام می شود و به مرور در فضایی که سطح اضطراب توسط مشاور روانشناس فرد کنترل میشود، با خود حیوان مواجه میشوند</a:t>
            </a:r>
            <a:endParaRPr lang="en-US" sz="2400" dirty="0">
              <a:cs typeface="B Morvarid" panose="00000400000000000000" pitchFamily="2" charset="-78"/>
            </a:endParaRPr>
          </a:p>
        </p:txBody>
      </p:sp>
      <p:pic>
        <p:nvPicPr>
          <p:cNvPr id="23553"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99" y="2708920"/>
            <a:ext cx="3312369" cy="266429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4048" y="2708920"/>
            <a:ext cx="3024336" cy="266429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Audio 6">
            <a:hlinkClick r:id="" action="ppaction://media"/>
            <a:extLst>
              <a:ext uri="{FF2B5EF4-FFF2-40B4-BE49-F238E27FC236}">
                <a16:creationId xmlns:a16="http://schemas.microsoft.com/office/drawing/2014/main" id="{BD607F74-32D3-4A6E-B754-E78FEA5F3E2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272038301"/>
      </p:ext>
    </p:extLst>
  </p:cSld>
  <p:clrMapOvr>
    <a:masterClrMapping/>
  </p:clrMapOvr>
  <mc:AlternateContent xmlns:mc="http://schemas.openxmlformats.org/markup-compatibility/2006">
    <mc:Choice xmlns:p14="http://schemas.microsoft.com/office/powerpoint/2010/main" Requires="p14">
      <p:transition spd="slow" p14:dur="1400" advTm="23521">
        <p14:ripple/>
      </p:transition>
    </mc:Choice>
    <mc:Fallback>
      <p:transition spd="slow" advTm="2352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0" y="548680"/>
            <a:ext cx="8604448" cy="369332"/>
          </a:xfrm>
          <a:prstGeom prst="rect">
            <a:avLst/>
          </a:prstGeom>
          <a:noFill/>
        </p:spPr>
        <p:txBody>
          <a:bodyPr wrap="square" rtlCol="1">
            <a:spAutoFit/>
          </a:bodyPr>
          <a:lstStyle/>
          <a:p>
            <a:endParaRPr lang="fa-IR"/>
          </a:p>
        </p:txBody>
      </p:sp>
      <p:sp>
        <p:nvSpPr>
          <p:cNvPr id="3" name="TextBox 2"/>
          <p:cNvSpPr txBox="1"/>
          <p:nvPr/>
        </p:nvSpPr>
        <p:spPr>
          <a:xfrm>
            <a:off x="0" y="733346"/>
            <a:ext cx="9144000" cy="1323439"/>
          </a:xfrm>
          <a:prstGeom prst="rect">
            <a:avLst/>
          </a:prstGeom>
          <a:noFill/>
        </p:spPr>
        <p:txBody>
          <a:bodyPr wrap="square" rtlCol="1">
            <a:spAutoFit/>
          </a:bodyPr>
          <a:lstStyle/>
          <a:p>
            <a:pPr rtl="0"/>
            <a:r>
              <a:rPr lang="fa-IR" sz="3200" dirty="0">
                <a:solidFill>
                  <a:schemeClr val="accent2"/>
                </a:solidFill>
                <a:cs typeface="B Morvarid" panose="00000400000000000000" pitchFamily="2" charset="-78"/>
              </a:rPr>
              <a:t>فوبیا حیوانات بیشتر دامن گیر جه کسانی می شوند ؟</a:t>
            </a:r>
          </a:p>
          <a:p>
            <a:pPr rtl="0"/>
            <a:r>
              <a:rPr lang="fa-IR" sz="2400" dirty="0">
                <a:cs typeface="B Morvarid" panose="00000400000000000000" pitchFamily="2" charset="-78"/>
              </a:rPr>
              <a:t>فوبیاهای حیوانات معمولا بین سنین 5 تا 9 سال رخ داده وغالبا دوام کوتاهی دارند به نظر </a:t>
            </a:r>
            <a:r>
              <a:rPr lang="en-US" sz="2400" dirty="0">
                <a:solidFill>
                  <a:prstClr val="black"/>
                </a:solidFill>
                <a:cs typeface="B Morvarid" panose="00000400000000000000" pitchFamily="2" charset="-78"/>
              </a:rPr>
              <a:t> </a:t>
            </a:r>
            <a:r>
              <a:rPr lang="fa-IR" sz="2400" dirty="0">
                <a:cs typeface="B Morvarid" panose="00000400000000000000" pitchFamily="2" charset="-78"/>
              </a:rPr>
              <a:t>می رسد زنان بیشتر از مردان به انواع فوبیا دچار می شوند</a:t>
            </a:r>
            <a:endParaRPr lang="en-US" sz="2400" dirty="0">
              <a:cs typeface="B Morvarid" panose="00000400000000000000" pitchFamily="2" charset="-78"/>
            </a:endParaRPr>
          </a:p>
        </p:txBody>
      </p:sp>
      <p:pic>
        <p:nvPicPr>
          <p:cNvPr id="1433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600" y="3284984"/>
            <a:ext cx="3240360" cy="256793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20072" y="3486721"/>
            <a:ext cx="2880320" cy="236619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Audio 6">
            <a:hlinkClick r:id="" action="ppaction://media"/>
            <a:extLst>
              <a:ext uri="{FF2B5EF4-FFF2-40B4-BE49-F238E27FC236}">
                <a16:creationId xmlns:a16="http://schemas.microsoft.com/office/drawing/2014/main" id="{3F959389-2748-480A-8535-B4E357DC97C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222543722"/>
      </p:ext>
    </p:extLst>
  </p:cSld>
  <p:clrMapOvr>
    <a:masterClrMapping/>
  </p:clrMapOvr>
  <mc:AlternateContent xmlns:mc="http://schemas.openxmlformats.org/markup-compatibility/2006">
    <mc:Choice xmlns:p14="http://schemas.microsoft.com/office/powerpoint/2010/main" Requires="p14">
      <p:transition spd="slow" p14:dur="1400" advTm="13173">
        <p14:ripple/>
      </p:transition>
    </mc:Choice>
    <mc:Fallback>
      <p:transition spd="slow" advTm="1317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92"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742" t="2284" r="9007" b="12383"/>
          <a:stretch/>
        </p:blipFill>
        <p:spPr bwMode="auto">
          <a:xfrm>
            <a:off x="3283868" y="3429000"/>
            <a:ext cx="2520280" cy="248265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0" y="1052736"/>
            <a:ext cx="9116008" cy="1754326"/>
          </a:xfrm>
          <a:prstGeom prst="rect">
            <a:avLst/>
          </a:prstGeom>
          <a:noFill/>
        </p:spPr>
        <p:txBody>
          <a:bodyPr wrap="square" rtlCol="1">
            <a:spAutoFit/>
          </a:bodyPr>
          <a:lstStyle/>
          <a:p>
            <a:r>
              <a:rPr lang="fa-IR" sz="5400" dirty="0">
                <a:solidFill>
                  <a:schemeClr val="accent6"/>
                </a:solidFill>
                <a:latin typeface="IranNastaliq" panose="02020505000000020003" pitchFamily="18" charset="0"/>
              </a:rPr>
              <a:t>                                                           ممنون از توجه تان</a:t>
            </a:r>
          </a:p>
        </p:txBody>
      </p:sp>
      <p:pic>
        <p:nvPicPr>
          <p:cNvPr id="7" name="Audio 6">
            <a:hlinkClick r:id="" action="ppaction://media"/>
            <a:extLst>
              <a:ext uri="{FF2B5EF4-FFF2-40B4-BE49-F238E27FC236}">
                <a16:creationId xmlns:a16="http://schemas.microsoft.com/office/drawing/2014/main" id="{3080DB6F-2BF6-4642-BE7E-A7A973941F8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120052056"/>
      </p:ext>
    </p:extLst>
  </p:cSld>
  <p:clrMapOvr>
    <a:masterClrMapping/>
  </p:clrMapOvr>
  <mc:AlternateContent xmlns:mc="http://schemas.openxmlformats.org/markup-compatibility/2006">
    <mc:Choice xmlns:p14="http://schemas.microsoft.com/office/powerpoint/2010/main" Requires="p14">
      <p:transition spd="slow" p14:dur="900" advTm="2489">
        <p14:warp dir="in"/>
      </p:transition>
    </mc:Choice>
    <mc:Fallback>
      <p:transition spd="slow" advTm="248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915333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691680" y="218245"/>
            <a:ext cx="6480720" cy="1323439"/>
          </a:xfrm>
          <a:prstGeom prst="rect">
            <a:avLst/>
          </a:prstGeom>
          <a:noFill/>
        </p:spPr>
        <p:txBody>
          <a:bodyPr wrap="square" rtlCol="1">
            <a:spAutoFit/>
          </a:bodyPr>
          <a:lstStyle/>
          <a:p>
            <a:r>
              <a:rPr lang="fa-IR" sz="3200" dirty="0">
                <a:solidFill>
                  <a:schemeClr val="accent5">
                    <a:lumMod val="50000"/>
                  </a:schemeClr>
                </a:solidFill>
                <a:cs typeface="B Morvarid" panose="00000400000000000000" pitchFamily="2" charset="-78"/>
              </a:rPr>
              <a:t>فوبیا</a:t>
            </a:r>
            <a:r>
              <a:rPr lang="fa-IR" sz="3200" dirty="0">
                <a:cs typeface="B Morvarid" panose="00000400000000000000" pitchFamily="2" charset="-78"/>
              </a:rPr>
              <a:t>:</a:t>
            </a:r>
          </a:p>
          <a:p>
            <a:r>
              <a:rPr lang="fa-IR" sz="2400" dirty="0">
                <a:cs typeface="B Morvarid" panose="00000400000000000000" pitchFamily="2" charset="-78"/>
              </a:rPr>
              <a:t>فوبیا ترس بیش از حد ناتوان کننده از یک جسم مکان ,موقعیت, احساس یا حیوان است شدت فوبیا بسیار بیش تر از ترس است</a:t>
            </a: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53546" y="2852936"/>
            <a:ext cx="3240360" cy="281399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4048" y="3135744"/>
            <a:ext cx="3024336" cy="245349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Audio 3">
            <a:hlinkClick r:id="" action="ppaction://media"/>
            <a:extLst>
              <a:ext uri="{FF2B5EF4-FFF2-40B4-BE49-F238E27FC236}">
                <a16:creationId xmlns:a16="http://schemas.microsoft.com/office/drawing/2014/main" id="{832A5DA4-CF28-468C-B436-A26EEEF5C68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6246543"/>
      </p:ext>
    </p:extLst>
  </p:cSld>
  <p:clrMapOvr>
    <a:masterClrMapping/>
  </p:clrMapOvr>
  <mc:AlternateContent xmlns:mc="http://schemas.openxmlformats.org/markup-compatibility/2006">
    <mc:Choice xmlns:p14="http://schemas.microsoft.com/office/powerpoint/2010/main" Requires="p14">
      <p:transition spd="slow" p14:dur="1400" advTm="10843">
        <p14:ripple/>
      </p:transition>
    </mc:Choice>
    <mc:Fallback>
      <p:transition spd="slow" advTm="1084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835696" y="0"/>
            <a:ext cx="6624736" cy="3877985"/>
          </a:xfrm>
          <a:prstGeom prst="rect">
            <a:avLst/>
          </a:prstGeom>
          <a:noFill/>
        </p:spPr>
        <p:txBody>
          <a:bodyPr wrap="square" rtlCol="1">
            <a:spAutoFit/>
          </a:bodyPr>
          <a:lstStyle/>
          <a:p>
            <a:pPr rtl="0"/>
            <a:r>
              <a:rPr lang="en-US" dirty="0"/>
              <a:t> </a:t>
            </a:r>
          </a:p>
          <a:p>
            <a:pPr rtl="0"/>
            <a:r>
              <a:rPr lang="fa-IR" sz="3200" dirty="0">
                <a:solidFill>
                  <a:schemeClr val="accent5">
                    <a:lumMod val="50000"/>
                  </a:schemeClr>
                </a:solidFill>
                <a:cs typeface="B Morvarid" panose="00000400000000000000" pitchFamily="2" charset="-78"/>
              </a:rPr>
              <a:t>انواع فوبیا </a:t>
            </a:r>
            <a:r>
              <a:rPr lang="fa-IR" sz="3200" dirty="0">
                <a:cs typeface="B Morvarid" panose="00000400000000000000" pitchFamily="2" charset="-78"/>
              </a:rPr>
              <a:t>:</a:t>
            </a:r>
            <a:endParaRPr lang="en-US" sz="3200" dirty="0">
              <a:cs typeface="B Morvarid" panose="00000400000000000000" pitchFamily="2" charset="-78"/>
            </a:endParaRPr>
          </a:p>
          <a:p>
            <a:pPr rtl="0"/>
            <a:r>
              <a:rPr lang="fa-IR" sz="2400" dirty="0">
                <a:cs typeface="B Morvarid" panose="00000400000000000000" pitchFamily="2" charset="-78"/>
              </a:rPr>
              <a:t>به طور کلی انواع فوبیا را می توان به سه دسته تقسیم کرد</a:t>
            </a:r>
            <a:endParaRPr lang="en-US" sz="2400" dirty="0">
              <a:cs typeface="B Morvarid" panose="00000400000000000000" pitchFamily="2" charset="-78"/>
            </a:endParaRPr>
          </a:p>
          <a:p>
            <a:pPr rtl="0"/>
            <a:r>
              <a:rPr lang="fa-IR" sz="2800" dirty="0">
                <a:solidFill>
                  <a:schemeClr val="accent2"/>
                </a:solidFill>
                <a:cs typeface="B Morvarid" panose="00000400000000000000" pitchFamily="2" charset="-78"/>
              </a:rPr>
              <a:t>1-فوبیاهای خاص :</a:t>
            </a:r>
          </a:p>
          <a:p>
            <a:pPr lvl="0" rtl="0"/>
            <a:r>
              <a:rPr lang="fa-IR" sz="2400" dirty="0">
                <a:cs typeface="B Morvarid" panose="00000400000000000000" pitchFamily="2" charset="-78"/>
              </a:rPr>
              <a:t>شامل ترس غیرمنطقی و نامعقول ازیک موضوع یا موقعیت خاص است که فوبیا های خاص بسیار شایع هستند و معمولا از دوران کودکی یا نوجوانی آغاز می شوند و حدوداً 50 درصد آن ها هم ظرف مدت پنج سال خود به خود بر طرف می </a:t>
            </a:r>
            <a:r>
              <a:rPr lang="fa-IR" sz="2400" dirty="0" err="1">
                <a:cs typeface="B Morvarid" panose="00000400000000000000" pitchFamily="2" charset="-78"/>
              </a:rPr>
              <a:t>شوند</a:t>
            </a:r>
            <a:r>
              <a:rPr lang="fa-IR" sz="2400" dirty="0" err="1">
                <a:solidFill>
                  <a:prstClr val="black"/>
                </a:solidFill>
                <a:cs typeface="B Morvarid" panose="00000400000000000000" pitchFamily="2" charset="-78"/>
              </a:rPr>
              <a:t>اصولاً</a:t>
            </a:r>
            <a:r>
              <a:rPr lang="fa-IR" sz="2400" dirty="0">
                <a:solidFill>
                  <a:prstClr val="black"/>
                </a:solidFill>
                <a:cs typeface="B Morvarid" panose="00000400000000000000" pitchFamily="2" charset="-78"/>
              </a:rPr>
              <a:t> پنج نوع فوبیای خاص وجود دارد</a:t>
            </a:r>
            <a:endParaRPr lang="en-US" sz="2400" dirty="0">
              <a:solidFill>
                <a:prstClr val="black"/>
              </a:solidFill>
              <a:cs typeface="B Morvarid" panose="00000400000000000000" pitchFamily="2" charset="-78"/>
            </a:endParaRPr>
          </a:p>
          <a:p>
            <a:pPr rtl="0"/>
            <a:endParaRPr lang="en-US" sz="2400" dirty="0">
              <a:cs typeface="B Morvarid" panose="00000400000000000000" pitchFamily="2" charset="-78"/>
            </a:endParaRP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39308" y="4010598"/>
            <a:ext cx="2705100" cy="168592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35696" y="3982022"/>
            <a:ext cx="2619375" cy="17430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Audio 3">
            <a:hlinkClick r:id="" action="ppaction://media"/>
            <a:extLst>
              <a:ext uri="{FF2B5EF4-FFF2-40B4-BE49-F238E27FC236}">
                <a16:creationId xmlns:a16="http://schemas.microsoft.com/office/drawing/2014/main" id="{2A166331-9CED-493E-9079-B4A29D638D7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001181944"/>
      </p:ext>
    </p:extLst>
  </p:cSld>
  <p:clrMapOvr>
    <a:masterClrMapping/>
  </p:clrMapOvr>
  <mc:AlternateContent xmlns:mc="http://schemas.openxmlformats.org/markup-compatibility/2006">
    <mc:Choice xmlns:p14="http://schemas.microsoft.com/office/powerpoint/2010/main" Requires="p14">
      <p:transition spd="slow" p14:dur="1400" advTm="24462">
        <p14:ripple/>
      </p:transition>
    </mc:Choice>
    <mc:Fallback>
      <p:transition spd="slow" advTm="2446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74" y="18053"/>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195736" y="476672"/>
            <a:ext cx="6552728" cy="1815882"/>
          </a:xfrm>
          <a:prstGeom prst="rect">
            <a:avLst/>
          </a:prstGeom>
          <a:noFill/>
        </p:spPr>
        <p:txBody>
          <a:bodyPr wrap="square" rtlCol="1">
            <a:spAutoFit/>
          </a:bodyPr>
          <a:lstStyle/>
          <a:p>
            <a:pPr rtl="0"/>
            <a:r>
              <a:rPr lang="fa-IR" sz="3600" dirty="0">
                <a:solidFill>
                  <a:schemeClr val="accent2"/>
                </a:solidFill>
                <a:cs typeface="B Morvarid" panose="00000400000000000000" pitchFamily="2" charset="-78"/>
              </a:rPr>
              <a:t>انواع فوبیای خاص</a:t>
            </a:r>
            <a:r>
              <a:rPr lang="fa-IR" sz="2400" dirty="0">
                <a:solidFill>
                  <a:schemeClr val="accent2"/>
                </a:solidFill>
                <a:cs typeface="B Morvarid" panose="00000400000000000000" pitchFamily="2" charset="-78"/>
              </a:rPr>
              <a:t>:</a:t>
            </a:r>
          </a:p>
          <a:p>
            <a:pPr rtl="0"/>
            <a:r>
              <a:rPr lang="fa-IR" sz="2800" dirty="0">
                <a:solidFill>
                  <a:schemeClr val="accent6"/>
                </a:solidFill>
                <a:cs typeface="B Morvarid" panose="00000400000000000000" pitchFamily="2" charset="-78"/>
              </a:rPr>
              <a:t>هراس از حیوانات </a:t>
            </a:r>
            <a:r>
              <a:rPr lang="fa-IR" sz="2400" dirty="0">
                <a:cs typeface="B Morvarid" panose="00000400000000000000" pitchFamily="2" charset="-78"/>
              </a:rPr>
              <a:t>: </a:t>
            </a:r>
          </a:p>
          <a:p>
            <a:pPr rtl="0"/>
            <a:r>
              <a:rPr lang="fa-IR" sz="2400" dirty="0">
                <a:cs typeface="B Morvarid" panose="00000400000000000000" pitchFamily="2" charset="-78"/>
              </a:rPr>
              <a:t>ترس شدیدی که دلیلش یک حیوان یا یک حشره باشد مانند ترس از مار، عنکبوت، سگ و....</a:t>
            </a:r>
            <a:endParaRPr lang="en-US" sz="2400" dirty="0">
              <a:cs typeface="B Morvarid" panose="00000400000000000000" pitchFamily="2" charset="-78"/>
            </a:endParaRP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9632" y="2855776"/>
            <a:ext cx="2504255" cy="301865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6016" y="2708920"/>
            <a:ext cx="3635491" cy="331236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Audio 3">
            <a:hlinkClick r:id="" action="ppaction://media"/>
            <a:extLst>
              <a:ext uri="{FF2B5EF4-FFF2-40B4-BE49-F238E27FC236}">
                <a16:creationId xmlns:a16="http://schemas.microsoft.com/office/drawing/2014/main" id="{FCF16F81-1669-4DC3-8F34-A27BD4A4FC5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45904132"/>
      </p:ext>
    </p:extLst>
  </p:cSld>
  <p:clrMapOvr>
    <a:masterClrMapping/>
  </p:clrMapOvr>
  <mc:AlternateContent xmlns:mc="http://schemas.openxmlformats.org/markup-compatibility/2006">
    <mc:Choice xmlns:p14="http://schemas.microsoft.com/office/powerpoint/2010/main" Requires="p14">
      <p:transition spd="slow" p14:dur="1400" advTm="11041">
        <p14:ripple/>
      </p:transition>
    </mc:Choice>
    <mc:Fallback>
      <p:transition spd="slow" advTm="1104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937"/>
            <a:ext cx="9143999" cy="6850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979712" y="620688"/>
            <a:ext cx="6696744" cy="1323439"/>
          </a:xfrm>
          <a:prstGeom prst="rect">
            <a:avLst/>
          </a:prstGeom>
          <a:noFill/>
        </p:spPr>
        <p:txBody>
          <a:bodyPr wrap="square" rtlCol="1">
            <a:spAutoFit/>
          </a:bodyPr>
          <a:lstStyle/>
          <a:p>
            <a:pPr rtl="0"/>
            <a:r>
              <a:rPr lang="fa-IR" sz="3200" dirty="0">
                <a:solidFill>
                  <a:schemeClr val="accent6"/>
                </a:solidFill>
                <a:cs typeface="B Morvarid" panose="00000400000000000000" pitchFamily="2" charset="-78"/>
              </a:rPr>
              <a:t>هراس از عوامل طبیعی </a:t>
            </a:r>
            <a:r>
              <a:rPr lang="fa-IR" sz="3200" dirty="0">
                <a:cs typeface="B Morvarid" panose="00000400000000000000" pitchFamily="2" charset="-78"/>
              </a:rPr>
              <a:t>: </a:t>
            </a:r>
          </a:p>
          <a:p>
            <a:pPr rtl="0"/>
            <a:r>
              <a:rPr lang="fa-IR" sz="2400" dirty="0">
                <a:cs typeface="B Morvarid" panose="00000400000000000000" pitchFamily="2" charset="-78"/>
              </a:rPr>
              <a:t>ترس شدیدی که دلیلش عاملی در طبیعت باشد </a:t>
            </a:r>
          </a:p>
          <a:p>
            <a:pPr rtl="0"/>
            <a:r>
              <a:rPr lang="fa-IR" sz="2400" dirty="0">
                <a:cs typeface="B Morvarid" panose="00000400000000000000" pitchFamily="2" charset="-78"/>
              </a:rPr>
              <a:t>همچون ترس از توفان،ترس از آب،ترس از تاریکی و....</a:t>
            </a:r>
            <a:endParaRPr lang="en-US" sz="2400" dirty="0">
              <a:cs typeface="B Morvarid" panose="00000400000000000000" pitchFamily="2" charset="-78"/>
            </a:endParaRPr>
          </a:p>
        </p:txBody>
      </p:sp>
      <p:sp>
        <p:nvSpPr>
          <p:cNvPr id="3" name="AutoShape 2" descr="ترس از آب یا آکوفوبیا چیست و چه علائمی دارد؟ | فوبیای آب | آب ..."/>
          <p:cNvSpPr>
            <a:spLocks noChangeAspect="1" noChangeArrowheads="1"/>
          </p:cNvSpPr>
          <p:nvPr/>
        </p:nvSpPr>
        <p:spPr bwMode="auto">
          <a:xfrm>
            <a:off x="89233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a-IR"/>
          </a:p>
        </p:txBody>
      </p:sp>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9632" y="2348880"/>
            <a:ext cx="2880320" cy="381642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8024" y="2672916"/>
            <a:ext cx="3099589" cy="316835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Audio 4">
            <a:hlinkClick r:id="" action="ppaction://media"/>
            <a:extLst>
              <a:ext uri="{FF2B5EF4-FFF2-40B4-BE49-F238E27FC236}">
                <a16:creationId xmlns:a16="http://schemas.microsoft.com/office/drawing/2014/main" id="{492D0A06-2F3F-43C1-A73C-9C0A9F34C23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885213523"/>
      </p:ext>
    </p:extLst>
  </p:cSld>
  <p:clrMapOvr>
    <a:masterClrMapping/>
  </p:clrMapOvr>
  <mc:AlternateContent xmlns:mc="http://schemas.openxmlformats.org/markup-compatibility/2006">
    <mc:Choice xmlns:p14="http://schemas.microsoft.com/office/powerpoint/2010/main" Requires="p14">
      <p:transition spd="slow" p14:dur="1400" advTm="10226">
        <p14:ripple/>
      </p:transition>
    </mc:Choice>
    <mc:Fallback>
      <p:transition spd="slow" advTm="1022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9" y="-4057"/>
            <a:ext cx="9144000" cy="6895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339752" y="260648"/>
            <a:ext cx="6624736" cy="954107"/>
          </a:xfrm>
          <a:prstGeom prst="rect">
            <a:avLst/>
          </a:prstGeom>
          <a:noFill/>
        </p:spPr>
        <p:txBody>
          <a:bodyPr wrap="square" rtlCol="1">
            <a:spAutoFit/>
          </a:bodyPr>
          <a:lstStyle/>
          <a:p>
            <a:pPr rtl="0"/>
            <a:r>
              <a:rPr lang="fa-IR" sz="3200" dirty="0">
                <a:solidFill>
                  <a:schemeClr val="accent6"/>
                </a:solidFill>
                <a:cs typeface="B Morvarid" panose="00000400000000000000" pitchFamily="2" charset="-78"/>
              </a:rPr>
              <a:t>هراس از زخم،تزریق،خون </a:t>
            </a:r>
            <a:r>
              <a:rPr lang="fa-IR" sz="2400" dirty="0">
                <a:cs typeface="B Morvarid" panose="00000400000000000000" pitchFamily="2" charset="-78"/>
              </a:rPr>
              <a:t>:</a:t>
            </a:r>
          </a:p>
          <a:p>
            <a:pPr rtl="0"/>
            <a:r>
              <a:rPr lang="fa-IR" sz="2400" dirty="0">
                <a:cs typeface="B Morvarid" panose="00000400000000000000" pitchFamily="2" charset="-78"/>
              </a:rPr>
              <a:t> ترس شدیدی که با دیدن زخم و خون و .... به وجود می ید </a:t>
            </a:r>
            <a:endParaRPr lang="en-US" sz="2400" dirty="0">
              <a:cs typeface="B Morvarid" panose="00000400000000000000" pitchFamily="2" charset="-78"/>
            </a:endParaRPr>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592" y="1916833"/>
            <a:ext cx="3672408" cy="34563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0032" y="2348880"/>
            <a:ext cx="3240360" cy="302433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Audio 4">
            <a:hlinkClick r:id="" action="ppaction://media"/>
            <a:extLst>
              <a:ext uri="{FF2B5EF4-FFF2-40B4-BE49-F238E27FC236}">
                <a16:creationId xmlns:a16="http://schemas.microsoft.com/office/drawing/2014/main" id="{716D1102-6B93-4B68-8148-52F0FC5E454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063568288"/>
      </p:ext>
    </p:extLst>
  </p:cSld>
  <p:clrMapOvr>
    <a:masterClrMapping/>
  </p:clrMapOvr>
  <mc:AlternateContent xmlns:mc="http://schemas.openxmlformats.org/markup-compatibility/2006">
    <mc:Choice xmlns:p14="http://schemas.microsoft.com/office/powerpoint/2010/main" Requires="p14">
      <p:transition spd="slow" p14:dur="1400" advTm="8400">
        <p14:ripple/>
      </p:transition>
    </mc:Choice>
    <mc:Fallback>
      <p:transition spd="slow" advTm="84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328597" y="260648"/>
            <a:ext cx="7275851" cy="1692771"/>
          </a:xfrm>
          <a:prstGeom prst="rect">
            <a:avLst/>
          </a:prstGeom>
          <a:noFill/>
        </p:spPr>
        <p:txBody>
          <a:bodyPr wrap="square" rtlCol="1">
            <a:spAutoFit/>
          </a:bodyPr>
          <a:lstStyle/>
          <a:p>
            <a:pPr rtl="0"/>
            <a:r>
              <a:rPr lang="fa-IR" sz="3200" dirty="0">
                <a:solidFill>
                  <a:schemeClr val="accent6"/>
                </a:solidFill>
                <a:cs typeface="B Morvarid" panose="00000400000000000000" pitchFamily="2" charset="-78"/>
              </a:rPr>
              <a:t>هراس از موقعیتی</a:t>
            </a:r>
            <a:r>
              <a:rPr lang="fa-IR" sz="3200" dirty="0">
                <a:cs typeface="B Morvarid" panose="00000400000000000000" pitchFamily="2" charset="-78"/>
              </a:rPr>
              <a:t>: </a:t>
            </a:r>
          </a:p>
          <a:p>
            <a:pPr rtl="0"/>
            <a:r>
              <a:rPr lang="fa-IR" sz="2400" dirty="0">
                <a:cs typeface="B Morvarid" panose="00000400000000000000" pitchFamily="2" charset="-78"/>
              </a:rPr>
              <a:t>ترس شدیدی که با قرار گرفتن در یک موقعیت خاص ایجاد می شود </a:t>
            </a:r>
          </a:p>
          <a:p>
            <a:pPr rtl="0"/>
            <a:r>
              <a:rPr lang="fa-IR" sz="2400" dirty="0">
                <a:cs typeface="B Morvarid" panose="00000400000000000000" pitchFamily="2" charset="-78"/>
              </a:rPr>
              <a:t>مانند ترس از آسانسور،ترس از مکان های بسته ترس از دندانپزشکی و....</a:t>
            </a:r>
            <a:endParaRPr lang="en-US" sz="2400" dirty="0">
              <a:cs typeface="B Morvarid" panose="00000400000000000000" pitchFamily="2" charset="-78"/>
            </a:endParaRPr>
          </a:p>
        </p:txBody>
      </p:sp>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2497460"/>
            <a:ext cx="4395531" cy="402788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7821" y="2711202"/>
            <a:ext cx="3384376" cy="36004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Audio 3">
            <a:hlinkClick r:id="" action="ppaction://media"/>
            <a:extLst>
              <a:ext uri="{FF2B5EF4-FFF2-40B4-BE49-F238E27FC236}">
                <a16:creationId xmlns:a16="http://schemas.microsoft.com/office/drawing/2014/main" id="{66FC018D-EA96-42EC-81C1-60271B1689B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218814824"/>
      </p:ext>
    </p:extLst>
  </p:cSld>
  <p:clrMapOvr>
    <a:masterClrMapping/>
  </p:clrMapOvr>
  <mc:AlternateContent xmlns:mc="http://schemas.openxmlformats.org/markup-compatibility/2006">
    <mc:Choice xmlns:p14="http://schemas.microsoft.com/office/powerpoint/2010/main" Requires="p14">
      <p:transition spd="slow" p14:dur="1400" advTm="9385">
        <p14:ripple/>
      </p:transition>
    </mc:Choice>
    <mc:Fallback>
      <p:transition spd="slow" advTm="938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43508" y="548680"/>
            <a:ext cx="8856984" cy="1323439"/>
          </a:xfrm>
          <a:prstGeom prst="rect">
            <a:avLst/>
          </a:prstGeom>
          <a:noFill/>
        </p:spPr>
        <p:txBody>
          <a:bodyPr wrap="square" rtlCol="1">
            <a:spAutoFit/>
          </a:bodyPr>
          <a:lstStyle/>
          <a:p>
            <a:pPr rtl="0"/>
            <a:r>
              <a:rPr lang="fa-IR" sz="3200" dirty="0">
                <a:solidFill>
                  <a:schemeClr val="accent6"/>
                </a:solidFill>
                <a:cs typeface="B Morvarid" panose="00000400000000000000" pitchFamily="2" charset="-78"/>
              </a:rPr>
              <a:t>هراس های دیگر</a:t>
            </a:r>
            <a:r>
              <a:rPr lang="fa-IR" sz="3200" dirty="0">
                <a:solidFill>
                  <a:schemeClr val="accent1"/>
                </a:solidFill>
                <a:cs typeface="B Morvarid" panose="00000400000000000000" pitchFamily="2" charset="-78"/>
              </a:rPr>
              <a:t>: </a:t>
            </a:r>
          </a:p>
          <a:p>
            <a:pPr rtl="0"/>
            <a:r>
              <a:rPr lang="fa-IR" sz="2400" dirty="0">
                <a:cs typeface="B Morvarid" panose="00000400000000000000" pitchFamily="2" charset="-78"/>
              </a:rPr>
              <a:t>شامل هراس هایی است که در هیچکدام از گروه های دیگر جای ندارند </a:t>
            </a:r>
          </a:p>
          <a:p>
            <a:pPr rtl="0"/>
            <a:r>
              <a:rPr lang="fa-IR" sz="2400" dirty="0">
                <a:cs typeface="B Morvarid" panose="00000400000000000000" pitchFamily="2" charset="-78"/>
              </a:rPr>
              <a:t>مانند ترس از مرگ،خفگی ، بیماری و.</a:t>
            </a:r>
            <a:r>
              <a:rPr lang="fa-IR" dirty="0"/>
              <a:t>..</a:t>
            </a:r>
            <a:endParaRPr lang="en-US" dirty="0"/>
          </a:p>
        </p:txBody>
      </p:sp>
      <p:pic>
        <p:nvPicPr>
          <p:cNvPr id="92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4088" y="2420888"/>
            <a:ext cx="3327648" cy="302433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9592" y="2564904"/>
            <a:ext cx="3240360" cy="27722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Audio 4">
            <a:hlinkClick r:id="" action="ppaction://media"/>
            <a:extLst>
              <a:ext uri="{FF2B5EF4-FFF2-40B4-BE49-F238E27FC236}">
                <a16:creationId xmlns:a16="http://schemas.microsoft.com/office/drawing/2014/main" id="{F6856D4A-6FE7-4684-AB15-ED751860051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660112738"/>
      </p:ext>
    </p:extLst>
  </p:cSld>
  <p:clrMapOvr>
    <a:masterClrMapping/>
  </p:clrMapOvr>
  <mc:AlternateContent xmlns:mc="http://schemas.openxmlformats.org/markup-compatibility/2006">
    <mc:Choice xmlns:p14="http://schemas.microsoft.com/office/powerpoint/2010/main" Requires="p14">
      <p:transition spd="slow" p14:dur="1400" advTm="11091">
        <p14:ripple/>
      </p:transition>
    </mc:Choice>
    <mc:Fallback>
      <p:transition spd="slow" advTm="1109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Pushpin">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762</TotalTime>
  <Words>898</Words>
  <Application>Microsoft Office PowerPoint</Application>
  <PresentationFormat>On-screen Show (4:3)</PresentationFormat>
  <Paragraphs>75</Paragraphs>
  <Slides>23</Slides>
  <Notes>0</Notes>
  <HiddenSlides>0</HiddenSlides>
  <MMClips>23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IranNastaliq</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Fresia Mojahed</cp:lastModifiedBy>
  <cp:revision>40</cp:revision>
  <dcterms:created xsi:type="dcterms:W3CDTF">2020-04-23T03:00:03Z</dcterms:created>
  <dcterms:modified xsi:type="dcterms:W3CDTF">2020-06-19T04:37:45Z</dcterms:modified>
</cp:coreProperties>
</file>